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96" r:id="rId4"/>
    <p:sldMasterId id="2147483708" r:id="rId5"/>
    <p:sldMasterId id="2147483808" r:id="rId6"/>
    <p:sldMasterId id="2147483832" r:id="rId7"/>
    <p:sldMasterId id="2147483844" r:id="rId8"/>
    <p:sldMasterId id="2147483856" r:id="rId9"/>
    <p:sldMasterId id="2147483868" r:id="rId10"/>
    <p:sldMasterId id="2147483952" r:id="rId11"/>
  </p:sldMasterIdLst>
  <p:notesMasterIdLst>
    <p:notesMasterId r:id="rId61"/>
  </p:notesMasterIdLst>
  <p:sldIdLst>
    <p:sldId id="529" r:id="rId12"/>
    <p:sldId id="439" r:id="rId13"/>
    <p:sldId id="440" r:id="rId14"/>
    <p:sldId id="441" r:id="rId15"/>
    <p:sldId id="442" r:id="rId16"/>
    <p:sldId id="443" r:id="rId17"/>
    <p:sldId id="519" r:id="rId18"/>
    <p:sldId id="480" r:id="rId19"/>
    <p:sldId id="522" r:id="rId20"/>
    <p:sldId id="454" r:id="rId21"/>
    <p:sldId id="455" r:id="rId22"/>
    <p:sldId id="457" r:id="rId23"/>
    <p:sldId id="447" r:id="rId24"/>
    <p:sldId id="458" r:id="rId25"/>
    <p:sldId id="459" r:id="rId26"/>
    <p:sldId id="460" r:id="rId27"/>
    <p:sldId id="485" r:id="rId28"/>
    <p:sldId id="481" r:id="rId29"/>
    <p:sldId id="482" r:id="rId30"/>
    <p:sldId id="484" r:id="rId31"/>
    <p:sldId id="530" r:id="rId32"/>
    <p:sldId id="461" r:id="rId33"/>
    <p:sldId id="465" r:id="rId34"/>
    <p:sldId id="462" r:id="rId35"/>
    <p:sldId id="463" r:id="rId36"/>
    <p:sldId id="464" r:id="rId37"/>
    <p:sldId id="498" r:id="rId38"/>
    <p:sldId id="533" r:id="rId39"/>
    <p:sldId id="468" r:id="rId40"/>
    <p:sldId id="469" r:id="rId41"/>
    <p:sldId id="489" r:id="rId42"/>
    <p:sldId id="490" r:id="rId43"/>
    <p:sldId id="470" r:id="rId44"/>
    <p:sldId id="472" r:id="rId45"/>
    <p:sldId id="492" r:id="rId46"/>
    <p:sldId id="493" r:id="rId47"/>
    <p:sldId id="494" r:id="rId48"/>
    <p:sldId id="496" r:id="rId49"/>
    <p:sldId id="532" r:id="rId50"/>
    <p:sldId id="517" r:id="rId51"/>
    <p:sldId id="505" r:id="rId52"/>
    <p:sldId id="506" r:id="rId53"/>
    <p:sldId id="523" r:id="rId54"/>
    <p:sldId id="524" r:id="rId55"/>
    <p:sldId id="525" r:id="rId56"/>
    <p:sldId id="534" r:id="rId57"/>
    <p:sldId id="518" r:id="rId58"/>
    <p:sldId id="507" r:id="rId59"/>
    <p:sldId id="531" r:id="rId60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1200" b="1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1200" b="1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1200" b="1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1200" b="1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1200" b="1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b="1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1200" b="1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1200" b="1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1200" b="1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FFF00"/>
    <a:srgbClr val="BDC3C0"/>
    <a:srgbClr val="1C36A4"/>
    <a:srgbClr val="D32B5F"/>
    <a:srgbClr val="E47899"/>
    <a:srgbClr val="8C643C"/>
    <a:srgbClr val="E686A4"/>
    <a:srgbClr val="352311"/>
    <a:srgbClr val="371DA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864" autoAdjust="0"/>
    <p:restoredTop sz="94388" autoAdjust="0"/>
  </p:normalViewPr>
  <p:slideViewPr>
    <p:cSldViewPr>
      <p:cViewPr varScale="1">
        <p:scale>
          <a:sx n="75" d="100"/>
          <a:sy n="75" d="100"/>
        </p:scale>
        <p:origin x="-1302" y="-84"/>
      </p:cViewPr>
      <p:guideLst>
        <p:guide orient="horz" pos="2160"/>
        <p:guide pos="2880"/>
      </p:guideLst>
    </p:cSldViewPr>
  </p:slideViewPr>
  <p:outlineViewPr>
    <p:cViewPr>
      <p:scale>
        <a:sx n="25" d="100"/>
        <a:sy n="25" d="100"/>
      </p:scale>
      <p:origin x="0" y="181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453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9" Type="http://schemas.openxmlformats.org/officeDocument/2006/relationships/slide" Target="slides/slide28.xml"/><Relationship Id="rId21" Type="http://schemas.openxmlformats.org/officeDocument/2006/relationships/slide" Target="slides/slide10.xml"/><Relationship Id="rId34" Type="http://schemas.openxmlformats.org/officeDocument/2006/relationships/slide" Target="slides/slide23.xml"/><Relationship Id="rId42" Type="http://schemas.openxmlformats.org/officeDocument/2006/relationships/slide" Target="slides/slide31.xml"/><Relationship Id="rId47" Type="http://schemas.openxmlformats.org/officeDocument/2006/relationships/slide" Target="slides/slide36.xml"/><Relationship Id="rId50" Type="http://schemas.openxmlformats.org/officeDocument/2006/relationships/slide" Target="slides/slide39.xml"/><Relationship Id="rId55" Type="http://schemas.openxmlformats.org/officeDocument/2006/relationships/slide" Target="slides/slide44.xml"/><Relationship Id="rId63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5.xml"/><Relationship Id="rId20" Type="http://schemas.openxmlformats.org/officeDocument/2006/relationships/slide" Target="slides/slide9.xml"/><Relationship Id="rId29" Type="http://schemas.openxmlformats.org/officeDocument/2006/relationships/slide" Target="slides/slide18.xml"/><Relationship Id="rId41" Type="http://schemas.openxmlformats.org/officeDocument/2006/relationships/slide" Target="slides/slide30.xml"/><Relationship Id="rId54" Type="http://schemas.openxmlformats.org/officeDocument/2006/relationships/slide" Target="slides/slide4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slide" Target="slides/slide26.xml"/><Relationship Id="rId40" Type="http://schemas.openxmlformats.org/officeDocument/2006/relationships/slide" Target="slides/slide29.xml"/><Relationship Id="rId45" Type="http://schemas.openxmlformats.org/officeDocument/2006/relationships/slide" Target="slides/slide34.xml"/><Relationship Id="rId53" Type="http://schemas.openxmlformats.org/officeDocument/2006/relationships/slide" Target="slides/slide42.xml"/><Relationship Id="rId58" Type="http://schemas.openxmlformats.org/officeDocument/2006/relationships/slide" Target="slides/slide47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slide" Target="slides/slide25.xml"/><Relationship Id="rId49" Type="http://schemas.openxmlformats.org/officeDocument/2006/relationships/slide" Target="slides/slide38.xml"/><Relationship Id="rId57" Type="http://schemas.openxmlformats.org/officeDocument/2006/relationships/slide" Target="slides/slide46.xml"/><Relationship Id="rId61" Type="http://schemas.openxmlformats.org/officeDocument/2006/relationships/notesMaster" Target="notesMasters/notesMaster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8.xml"/><Relationship Id="rId31" Type="http://schemas.openxmlformats.org/officeDocument/2006/relationships/slide" Target="slides/slide20.xml"/><Relationship Id="rId44" Type="http://schemas.openxmlformats.org/officeDocument/2006/relationships/slide" Target="slides/slide33.xml"/><Relationship Id="rId52" Type="http://schemas.openxmlformats.org/officeDocument/2006/relationships/slide" Target="slides/slide41.xml"/><Relationship Id="rId60" Type="http://schemas.openxmlformats.org/officeDocument/2006/relationships/slide" Target="slides/slide49.xml"/><Relationship Id="rId65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slide" Target="slides/slide24.xml"/><Relationship Id="rId43" Type="http://schemas.openxmlformats.org/officeDocument/2006/relationships/slide" Target="slides/slide32.xml"/><Relationship Id="rId48" Type="http://schemas.openxmlformats.org/officeDocument/2006/relationships/slide" Target="slides/slide37.xml"/><Relationship Id="rId56" Type="http://schemas.openxmlformats.org/officeDocument/2006/relationships/slide" Target="slides/slide45.xml"/><Relationship Id="rId64" Type="http://schemas.openxmlformats.org/officeDocument/2006/relationships/theme" Target="theme/theme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0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slide" Target="slides/slide27.xml"/><Relationship Id="rId46" Type="http://schemas.openxmlformats.org/officeDocument/2006/relationships/slide" Target="slides/slide35.xml"/><Relationship Id="rId59" Type="http://schemas.openxmlformats.org/officeDocument/2006/relationships/slide" Target="slides/slide4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b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216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b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397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6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9216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b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216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b="0"/>
            </a:lvl1pPr>
          </a:lstStyle>
          <a:p>
            <a:pPr>
              <a:defRPr/>
            </a:pPr>
            <a:fld id="{57DD0D90-6155-4204-8DC0-79721D667CA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614669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/>
              <a:pPr>
                <a:defRPr/>
              </a:pPr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80160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49780D62-C424-40BD-A115-40FED08051D0}" type="slidenum">
              <a:rPr lang="ru-RU" b="0" smtClean="0"/>
              <a:pPr eaLnBrk="1" hangingPunct="1"/>
              <a:t>16</a:t>
            </a:fld>
            <a:endParaRPr lang="ru-RU" b="0" smtClean="0"/>
          </a:p>
        </p:txBody>
      </p:sp>
      <p:sp>
        <p:nvSpPr>
          <p:cNvPr id="931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/>
              <a:pPr>
                <a:defRPr/>
              </a:pPr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950912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8E3CC02E-A2AD-4D22-9DC2-85B91A709362}" type="slidenum">
              <a:rPr lang="ru-RU" b="0" smtClean="0">
                <a:solidFill>
                  <a:srgbClr val="000000"/>
                </a:solidFill>
              </a:rPr>
              <a:pPr eaLnBrk="1" hangingPunct="1"/>
              <a:t>19</a:t>
            </a:fld>
            <a:endParaRPr lang="ru-RU" b="0" smtClean="0">
              <a:solidFill>
                <a:srgbClr val="000000"/>
              </a:solidFill>
            </a:endParaRPr>
          </a:p>
        </p:txBody>
      </p:sp>
      <p:sp>
        <p:nvSpPr>
          <p:cNvPr id="942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43CD3F7-146E-42CE-B2ED-A4D488990A25}" type="slidenum">
              <a:rPr lang="ru-RU" b="0" smtClean="0">
                <a:solidFill>
                  <a:srgbClr val="000000"/>
                </a:solidFill>
              </a:rPr>
              <a:pPr eaLnBrk="1" hangingPunct="1"/>
              <a:t>20</a:t>
            </a:fld>
            <a:endParaRPr lang="ru-RU" b="0" smtClean="0">
              <a:solidFill>
                <a:srgbClr val="000000"/>
              </a:solidFill>
            </a:endParaRPr>
          </a:p>
        </p:txBody>
      </p:sp>
      <p:sp>
        <p:nvSpPr>
          <p:cNvPr id="962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/>
              <a:pPr>
                <a:defRPr/>
              </a:pPr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799774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A80FDFF1-BE73-4105-9D2A-F9CACCBE86E7}" type="slidenum">
              <a:rPr lang="ru-RU" b="0" smtClean="0">
                <a:solidFill>
                  <a:srgbClr val="000000"/>
                </a:solidFill>
              </a:rPr>
              <a:pPr eaLnBrk="1" hangingPunct="1"/>
              <a:t>22</a:t>
            </a:fld>
            <a:endParaRPr lang="ru-RU" b="0" smtClean="0">
              <a:solidFill>
                <a:srgbClr val="000000"/>
              </a:solidFill>
            </a:endParaRPr>
          </a:p>
        </p:txBody>
      </p:sp>
      <p:sp>
        <p:nvSpPr>
          <p:cNvPr id="97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2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987AF7F5-95AB-409D-ADAB-6ED6DDD78DF1}" type="slidenum">
              <a:rPr lang="ru-RU" b="0" smtClean="0">
                <a:solidFill>
                  <a:srgbClr val="000000"/>
                </a:solidFill>
              </a:rPr>
              <a:pPr eaLnBrk="1" hangingPunct="1"/>
              <a:t>24</a:t>
            </a:fld>
            <a:endParaRPr lang="ru-RU" b="0" smtClean="0">
              <a:solidFill>
                <a:srgbClr val="000000"/>
              </a:solidFill>
            </a:endParaRPr>
          </a:p>
        </p:txBody>
      </p:sp>
      <p:sp>
        <p:nvSpPr>
          <p:cNvPr id="983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83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63FB99EB-C6E0-4A3B-92AE-C3C24DBD1CAB}" type="slidenum">
              <a:rPr lang="ru-RU" b="0" smtClean="0">
                <a:solidFill>
                  <a:srgbClr val="000000"/>
                </a:solidFill>
              </a:rPr>
              <a:pPr eaLnBrk="1" hangingPunct="1"/>
              <a:t>25</a:t>
            </a:fld>
            <a:endParaRPr lang="ru-RU" b="0" smtClean="0">
              <a:solidFill>
                <a:srgbClr val="000000"/>
              </a:solidFill>
            </a:endParaRPr>
          </a:p>
        </p:txBody>
      </p:sp>
      <p:sp>
        <p:nvSpPr>
          <p:cNvPr id="993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93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0EB0E69-A308-4239-B23B-1C50BDC8218B}" type="slidenum">
              <a:rPr lang="ru-RU" b="0" smtClean="0">
                <a:solidFill>
                  <a:srgbClr val="000000"/>
                </a:solidFill>
              </a:rPr>
              <a:pPr eaLnBrk="1" hangingPunct="1"/>
              <a:t>26</a:t>
            </a:fld>
            <a:endParaRPr lang="ru-RU" b="0" smtClean="0">
              <a:solidFill>
                <a:srgbClr val="000000"/>
              </a:solidFill>
            </a:endParaRPr>
          </a:p>
        </p:txBody>
      </p:sp>
      <p:sp>
        <p:nvSpPr>
          <p:cNvPr id="100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D92A88F3-DF35-4125-8A56-F97F1DABBE44}" type="slidenum">
              <a:rPr lang="ru-RU" b="0">
                <a:solidFill>
                  <a:prstClr val="black"/>
                </a:solidFill>
              </a:rPr>
              <a:pPr eaLnBrk="1" hangingPunct="1"/>
              <a:t>27</a:t>
            </a:fld>
            <a:endParaRPr lang="ru-RU" b="0">
              <a:solidFill>
                <a:prstClr val="black"/>
              </a:solidFill>
            </a:endParaRPr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/>
              <a:pPr>
                <a:defRPr/>
              </a:pPr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A05A88B-C2A5-437D-B215-64229CCE8C43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28</a:t>
            </a:fld>
            <a:endParaRPr lang="ru-RU" smtClean="0">
              <a:solidFill>
                <a:prstClr val="black"/>
              </a:solidFill>
            </a:endParaRPr>
          </a:p>
        </p:txBody>
      </p:sp>
      <p:sp>
        <p:nvSpPr>
          <p:cNvPr id="136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61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4889C701-4F76-43DF-A98C-EA72AD9534F5}" type="slidenum">
              <a:rPr lang="ru-RU" b="0" smtClean="0">
                <a:solidFill>
                  <a:srgbClr val="000000"/>
                </a:solidFill>
              </a:rPr>
              <a:pPr eaLnBrk="1" hangingPunct="1"/>
              <a:t>30</a:t>
            </a:fld>
            <a:endParaRPr lang="ru-RU" b="0" smtClean="0">
              <a:solidFill>
                <a:srgbClr val="000000"/>
              </a:solidFill>
            </a:endParaRPr>
          </a:p>
        </p:txBody>
      </p:sp>
      <p:sp>
        <p:nvSpPr>
          <p:cNvPr id="1013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13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7F9D2950-0F97-4395-A663-3B073E8556CE}" type="slidenum">
              <a:rPr lang="ru-RU" b="0">
                <a:solidFill>
                  <a:prstClr val="black"/>
                </a:solidFill>
              </a:rPr>
              <a:pPr eaLnBrk="1" hangingPunct="1"/>
              <a:t>31</a:t>
            </a:fld>
            <a:endParaRPr lang="ru-RU" b="0">
              <a:solidFill>
                <a:prstClr val="black"/>
              </a:solidFill>
            </a:endParaRPr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198A7DF8-810A-461C-BEB4-44EA9CE11970}" type="slidenum">
              <a:rPr lang="ru-RU" b="0">
                <a:solidFill>
                  <a:prstClr val="black"/>
                </a:solidFill>
              </a:rPr>
              <a:pPr eaLnBrk="1" hangingPunct="1"/>
              <a:t>32</a:t>
            </a:fld>
            <a:endParaRPr lang="ru-RU" b="0">
              <a:solidFill>
                <a:prstClr val="black"/>
              </a:solidFill>
            </a:endParaRPr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EFA95B39-A620-49D6-AFF9-233BF5568F7E}" type="slidenum">
              <a:rPr lang="ru-RU" b="0">
                <a:solidFill>
                  <a:prstClr val="black"/>
                </a:solidFill>
              </a:rPr>
              <a:pPr eaLnBrk="1" hangingPunct="1"/>
              <a:t>35</a:t>
            </a:fld>
            <a:endParaRPr lang="ru-RU" b="0">
              <a:solidFill>
                <a:prstClr val="black"/>
              </a:solidFill>
            </a:endParaRPr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6736785-1195-406C-82D0-04EC940606E5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36</a:t>
            </a:fld>
            <a:endParaRPr lang="ru-RU" smtClean="0">
              <a:solidFill>
                <a:prstClr val="black"/>
              </a:solidFill>
            </a:endParaRPr>
          </a:p>
        </p:txBody>
      </p:sp>
      <p:sp>
        <p:nvSpPr>
          <p:cNvPr id="144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44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56184E9-4046-4479-8728-963574201977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37</a:t>
            </a:fld>
            <a:endParaRPr lang="ru-RU" smtClean="0">
              <a:solidFill>
                <a:prstClr val="black"/>
              </a:solidFill>
            </a:endParaRPr>
          </a:p>
        </p:txBody>
      </p:sp>
      <p:sp>
        <p:nvSpPr>
          <p:cNvPr id="145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45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E94C72F6-75EB-45A6-ADCE-7FF773284526}" type="slidenum">
              <a:rPr lang="ru-RU" b="0">
                <a:solidFill>
                  <a:prstClr val="black"/>
                </a:solidFill>
              </a:rPr>
              <a:pPr eaLnBrk="1" hangingPunct="1"/>
              <a:t>38</a:t>
            </a:fld>
            <a:endParaRPr lang="ru-RU" b="0">
              <a:solidFill>
                <a:prstClr val="black"/>
              </a:solidFill>
            </a:endParaRPr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dirty="0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E94C72F6-75EB-45A6-ADCE-7FF773284526}" type="slidenum">
              <a:rPr lang="ru-RU" b="0">
                <a:solidFill>
                  <a:prstClr val="black"/>
                </a:solidFill>
              </a:rPr>
              <a:pPr eaLnBrk="1" hangingPunct="1"/>
              <a:t>39</a:t>
            </a:fld>
            <a:endParaRPr lang="ru-RU" b="0">
              <a:solidFill>
                <a:prstClr val="black"/>
              </a:solidFill>
            </a:endParaRPr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dirty="0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615A6C1D-3A41-4097-AD8C-8745A6B1005B}" type="slidenum">
              <a:rPr lang="ru-RU" b="0">
                <a:solidFill>
                  <a:prstClr val="black"/>
                </a:solidFill>
              </a:rPr>
              <a:pPr eaLnBrk="1" hangingPunct="1"/>
              <a:t>41</a:t>
            </a:fld>
            <a:endParaRPr lang="ru-RU" b="0">
              <a:solidFill>
                <a:prstClr val="black"/>
              </a:solidFill>
            </a:endParaRPr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/>
              <a:pPr>
                <a:defRPr/>
              </a:pPr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107934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95BC5C3-A5D8-4A74-9A10-3175376DBA97}" type="slidenum">
              <a:rPr lang="ru-RU" b="0">
                <a:solidFill>
                  <a:prstClr val="black"/>
                </a:solidFill>
              </a:rPr>
              <a:pPr eaLnBrk="1" hangingPunct="1"/>
              <a:t>42</a:t>
            </a:fld>
            <a:endParaRPr lang="ru-RU" b="0">
              <a:solidFill>
                <a:prstClr val="black"/>
              </a:solidFill>
            </a:endParaRPr>
          </a:p>
        </p:txBody>
      </p:sp>
      <p:sp>
        <p:nvSpPr>
          <p:cNvPr id="83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dirty="0" smtClean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104EC97F-E5DE-43C1-869A-5610F80BC9C1}" type="slidenum">
              <a:rPr lang="ru-RU" b="0">
                <a:solidFill>
                  <a:prstClr val="black"/>
                </a:solidFill>
              </a:rPr>
              <a:pPr eaLnBrk="1" hangingPunct="1"/>
              <a:t>43</a:t>
            </a:fld>
            <a:endParaRPr lang="ru-RU" b="0">
              <a:solidFill>
                <a:prstClr val="black"/>
              </a:solidFill>
            </a:endParaRPr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89FEB7EA-EB89-4E47-8CF3-6BFE75FFEDC7}" type="slidenum">
              <a:rPr lang="ru-RU" b="0">
                <a:solidFill>
                  <a:srgbClr val="000000"/>
                </a:solidFill>
              </a:rPr>
              <a:pPr eaLnBrk="1" hangingPunct="1"/>
              <a:t>44</a:t>
            </a:fld>
            <a:endParaRPr lang="ru-RU" b="0">
              <a:solidFill>
                <a:srgbClr val="000000"/>
              </a:solidFill>
            </a:endParaRPr>
          </a:p>
        </p:txBody>
      </p:sp>
      <p:sp>
        <p:nvSpPr>
          <p:cNvPr id="90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8FAA15F5-1735-47DF-84AE-568C5BC55454}" type="slidenum">
              <a:rPr lang="ru-RU" b="0">
                <a:solidFill>
                  <a:srgbClr val="000000"/>
                </a:solidFill>
              </a:rPr>
              <a:pPr eaLnBrk="1" hangingPunct="1"/>
              <a:t>45</a:t>
            </a:fld>
            <a:endParaRPr lang="ru-RU" b="0">
              <a:solidFill>
                <a:srgbClr val="000000"/>
              </a:solidFill>
            </a:endParaRPr>
          </a:p>
        </p:txBody>
      </p:sp>
      <p:sp>
        <p:nvSpPr>
          <p:cNvPr id="890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4E8D3F30-CD8A-4C79-8D67-FB4BC770F657}" type="slidenum">
              <a:rPr lang="ru-RU" b="0" smtClean="0">
                <a:solidFill>
                  <a:srgbClr val="000000"/>
                </a:solidFill>
              </a:rPr>
              <a:pPr eaLnBrk="1" hangingPunct="1"/>
              <a:t>46</a:t>
            </a:fld>
            <a:endParaRPr lang="ru-RU" b="0" smtClean="0">
              <a:solidFill>
                <a:srgbClr val="000000"/>
              </a:solidFill>
            </a:endParaRPr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AEE950B-A189-4DCF-B377-9D9A4EA094CB}" type="slidenum">
              <a:rPr lang="ru-RU" b="0" smtClean="0">
                <a:solidFill>
                  <a:srgbClr val="000000"/>
                </a:solidFill>
              </a:rPr>
              <a:pPr eaLnBrk="1" hangingPunct="1"/>
              <a:t>47</a:t>
            </a:fld>
            <a:endParaRPr lang="ru-RU" b="0" smtClean="0">
              <a:solidFill>
                <a:srgbClr val="000000"/>
              </a:solidFill>
            </a:endParaRPr>
          </a:p>
        </p:txBody>
      </p:sp>
      <p:sp>
        <p:nvSpPr>
          <p:cNvPr id="1054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54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C17B584-8D87-4FF3-84E3-F0DC473E969A}" type="slidenum">
              <a:rPr lang="ru-RU" smtClean="0">
                <a:solidFill>
                  <a:prstClr val="black"/>
                </a:solidFill>
              </a:rPr>
              <a:pPr/>
              <a:t>48</a:t>
            </a:fld>
            <a:endParaRPr lang="ru-RU" smtClean="0">
              <a:solidFill>
                <a:prstClr val="black"/>
              </a:solidFill>
            </a:endParaRPr>
          </a:p>
        </p:txBody>
      </p:sp>
      <p:sp>
        <p:nvSpPr>
          <p:cNvPr id="185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5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C3B6E31-10A4-4187-9A67-67CB4C4F2B71}" type="slidenum">
              <a:rPr lang="ru-RU" smtClean="0"/>
              <a:pPr>
                <a:defRPr/>
              </a:pPr>
              <a:t>49</a:t>
            </a:fld>
            <a:endParaRPr lang="ru-RU" smtClean="0"/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dirty="0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/>
              <a:pPr>
                <a:defRPr/>
              </a:pPr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63187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13FA0FB-F067-4107-934C-449E2BC2B9AA}" type="slidenum">
              <a:rPr lang="ru-RU" b="0" smtClean="0">
                <a:solidFill>
                  <a:srgbClr val="000000"/>
                </a:solidFill>
              </a:rPr>
              <a:pPr eaLnBrk="1" hangingPunct="1"/>
              <a:t>8</a:t>
            </a:fld>
            <a:endParaRPr lang="ru-RU" b="0" smtClean="0">
              <a:solidFill>
                <a:srgbClr val="000000"/>
              </a:solidFill>
            </a:endParaRPr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ADAA0B3D-9D8E-4E53-BFF9-E37A824A84D0}" type="slidenum">
              <a:rPr lang="ru-RU" b="0" smtClean="0">
                <a:solidFill>
                  <a:srgbClr val="000000"/>
                </a:solidFill>
              </a:rPr>
              <a:pPr eaLnBrk="1" hangingPunct="1"/>
              <a:t>9</a:t>
            </a:fld>
            <a:endParaRPr lang="ru-RU" b="0" smtClean="0">
              <a:solidFill>
                <a:srgbClr val="000000"/>
              </a:solidFill>
            </a:endParaRPr>
          </a:p>
        </p:txBody>
      </p:sp>
      <p:sp>
        <p:nvSpPr>
          <p:cNvPr id="86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4225AB6-5F21-46E1-A013-1806CE6FB60A}" type="slidenum">
              <a:rPr lang="ru-RU" b="0" smtClean="0"/>
              <a:pPr eaLnBrk="1" hangingPunct="1"/>
              <a:t>11</a:t>
            </a:fld>
            <a:endParaRPr lang="ru-RU" b="0" smtClean="0"/>
          </a:p>
        </p:txBody>
      </p:sp>
      <p:sp>
        <p:nvSpPr>
          <p:cNvPr id="88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627214E2-30A5-4CCF-AB36-9B56ED2BE623}" type="slidenum">
              <a:rPr lang="ru-RU" b="0" smtClean="0"/>
              <a:pPr eaLnBrk="1" hangingPunct="1"/>
              <a:t>14</a:t>
            </a:fld>
            <a:endParaRPr lang="ru-RU" b="0" smtClean="0"/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dirty="0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17A4AA63-04EF-4111-9F0C-21EDBB0DF8C2}" type="slidenum">
              <a:rPr lang="ru-RU" b="0" smtClean="0"/>
              <a:pPr eaLnBrk="1" hangingPunct="1"/>
              <a:t>15</a:t>
            </a:fld>
            <a:endParaRPr lang="ru-RU" b="0" smtClean="0"/>
          </a:p>
        </p:txBody>
      </p:sp>
      <p:sp>
        <p:nvSpPr>
          <p:cNvPr id="921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dirty="0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C1567C-BE9F-4259-A84A-D4404B4D4C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18275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B3AC6E-D0DE-4064-B53B-75017AF86BA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2089055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5E31EA-4E3E-419E-9696-CCDEA6CB409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1204521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B98F6C-5976-4BAE-95F0-4E62EC2C09C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8518269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FDE9F2-2429-4BB5-9466-83FE4B67979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0084050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86CAD7-3A76-4247-BE84-860378E3997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7036956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476223-7E67-4E74-A37B-7439CC090B6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6840557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D47441-78A4-4AAD-AE28-179C372BCAE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4674404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50AA1B-1547-40F7-8DAB-45C8542CC1D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2943325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F3F46A-A193-4AD3-B1A5-3B81E7CB5D1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1913720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DA997C-79F7-4C05-9AC5-6BDD8504219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2862068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C0A774-0666-4B30-A860-BD3F8396412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89277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FCF997-10C2-4D87-B71E-3CDFAF1194D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1916165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855055-91C0-4C9F-B826-B02B21BCD0C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4256750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C1567C-BE9F-4259-A84A-D4404B4D4CD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142532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B4D39C-DBF1-4726-A48B-1837CD8F284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0162659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569021-B70F-424D-95FB-C3DBB58C8CC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3119366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FB9181-A95B-49B3-91FE-506E78F1B18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1282708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D159D8-ED62-420A-A7BD-900EF5727B4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2812136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7F83C1-98EF-4DB3-91A9-40D7052296D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0391909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D37E0C-F20E-46AC-A451-C54B2994D17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0279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8C8D59-34C9-493F-86E0-D818D27A5A7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9925430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98FF7A-69D6-4213-9F27-C8A95A20256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56598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11423BE0-671C-4AB4-9C05-8D93CFADD744}" type="datetimeFigureOut">
              <a:rPr lang="ru-RU"/>
              <a:pPr>
                <a:defRPr/>
              </a:pPr>
              <a:t>04.12.2012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23200652-5C7C-4B89-B8B7-63D94066D99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1335419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B3AC6E-D0DE-4064-B53B-75017AF86BA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2299736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FCF997-10C2-4D87-B71E-3CDFAF1194D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765675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2BF93B6A-018A-4E7C-B9CA-726A0E68A6AC}" type="datetimeFigureOut">
              <a:rPr lang="ru-RU"/>
              <a:pPr>
                <a:defRPr/>
              </a:pPr>
              <a:t>04.12.2012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CD104768-47E8-4762-A745-DF91E1EFCA6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95103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A93CB181-DA97-4A87-91F7-A25D458A8152}" type="datetimeFigureOut">
              <a:rPr lang="ru-RU"/>
              <a:pPr>
                <a:defRPr/>
              </a:pPr>
              <a:t>04.12.2012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7EB151CE-4287-48EE-BF24-6C3C0F7DF66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77881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6EA733DA-5209-4896-9CA5-7D19E01D92EB}" type="datetimeFigureOut">
              <a:rPr lang="ru-RU"/>
              <a:pPr>
                <a:defRPr/>
              </a:pPr>
              <a:t>04.12.2012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0EA44922-2072-43B9-995B-994D09B338F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17440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D9257B7E-4A4E-43C1-A482-998483A01454}" type="datetimeFigureOut">
              <a:rPr lang="ru-RU"/>
              <a:pPr>
                <a:defRPr/>
              </a:pPr>
              <a:t>04.12.2012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224CE498-17FF-434C-BF77-19D14CF5662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670395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CF9F071E-91EA-4E8D-8E4D-5A2C643C4A58}" type="datetimeFigureOut">
              <a:rPr lang="ru-RU"/>
              <a:pPr>
                <a:defRPr/>
              </a:pPr>
              <a:t>04.12.2012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F29A18CE-0A9D-4BEF-A051-A7C04A27789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552012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A757D653-0A21-4D71-B1EA-73EA8FFC0EDF}" type="datetimeFigureOut">
              <a:rPr lang="ru-RU"/>
              <a:pPr>
                <a:defRPr/>
              </a:pPr>
              <a:t>04.12.2012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4D11268A-7BDB-44B8-BC3D-475F75B4576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783877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724825DD-BA63-43E3-8B6B-DA725D99BF1B}" type="datetimeFigureOut">
              <a:rPr lang="ru-RU"/>
              <a:pPr>
                <a:defRPr/>
              </a:pPr>
              <a:t>04.12.2012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20DADE72-1319-424A-85E7-6EEF306EF71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89774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B4D39C-DBF1-4726-A48B-1837CD8F284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646131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612021FE-E0AE-4A35-82A5-3412F3A0E0F9}" type="datetimeFigureOut">
              <a:rPr lang="ru-RU"/>
              <a:pPr>
                <a:defRPr/>
              </a:pPr>
              <a:t>04.12.2012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C300EA47-E656-43F8-9031-65DDB13F766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373809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CE7A2B11-34DD-4A4C-A61B-D3293F80E01B}" type="datetimeFigureOut">
              <a:rPr lang="ru-RU"/>
              <a:pPr>
                <a:defRPr/>
              </a:pPr>
              <a:t>04.12.2012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CD763BBD-A982-4FB8-ADA2-4D301858BD9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699647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3E537198-E885-4C54-9111-AF26E934150F}" type="datetimeFigureOut">
              <a:rPr lang="ru-RU"/>
              <a:pPr>
                <a:defRPr/>
              </a:pPr>
              <a:t>04.12.2012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CEFC9BA8-1E70-4465-A469-D28BDFA9EDC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409798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457919A7-65CF-4680-BFBB-82CBCE8D37E9}" type="datetimeFigureOut">
              <a:rPr lang="ru-RU"/>
              <a:pPr>
                <a:defRPr/>
              </a:pPr>
              <a:t>04.12.2012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1827D307-AE90-4709-8431-4CB1AA2C916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796064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B421679F-1AA6-4F9F-916A-BFFC7AB965C1}" type="datetimeFigureOut">
              <a:rPr lang="ru-RU"/>
              <a:pPr>
                <a:defRPr/>
              </a:pPr>
              <a:t>04.12.2012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9495D9A4-01CD-4548-80DA-09468FEDF92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534226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E1239D06-B7B9-411F-AF08-2765DEBBA917}" type="datetimeFigureOut">
              <a:rPr lang="ru-RU"/>
              <a:pPr>
                <a:defRPr/>
              </a:pPr>
              <a:t>04.12.2012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460F0F8E-ADA8-48A4-A1B6-069121E9026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263126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1DFDE520-052F-4588-BE84-B7A7B4E4277B}" type="datetimeFigureOut">
              <a:rPr lang="ru-RU"/>
              <a:pPr>
                <a:defRPr/>
              </a:pPr>
              <a:t>04.12.2012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E1EBE6B8-4EE8-49B7-9A94-E7E30667200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214978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D5A3078B-2B62-46F0-8E27-670101547B41}" type="datetimeFigureOut">
              <a:rPr lang="ru-RU"/>
              <a:pPr>
                <a:defRPr/>
              </a:pPr>
              <a:t>04.12.2012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8BA0626D-4B13-49AC-BFB0-124414E6C19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868405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F4DB1062-BA50-4951-9527-C936B3B8A726}" type="datetimeFigureOut">
              <a:rPr lang="ru-RU"/>
              <a:pPr>
                <a:defRPr/>
              </a:pPr>
              <a:t>04.12.2012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FDA47AE5-5FA3-4246-B60C-6772A8A2A72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810209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FFB24A44-985A-4DFF-B6B0-E13842935394}" type="datetimeFigureOut">
              <a:rPr lang="ru-RU"/>
              <a:pPr>
                <a:defRPr/>
              </a:pPr>
              <a:t>04.12.2012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03D0EA89-EC93-4253-A5F3-C1CA4F352F0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16729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569021-B70F-424D-95FB-C3DBB58C8CC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247980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DF09B1F4-F207-421A-8734-C89454EF6A42}" type="datetimeFigureOut">
              <a:rPr lang="ru-RU"/>
              <a:pPr>
                <a:defRPr/>
              </a:pPr>
              <a:t>04.12.2012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072B0248-54FB-4F19-A25E-EC719C17D25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429152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7EEABE5A-B02C-4AD2-B2A6-18E0C1E9A32D}" type="datetimeFigureOut">
              <a:rPr lang="ru-RU"/>
              <a:pPr>
                <a:defRPr/>
              </a:pPr>
              <a:t>04.12.2012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88E5FAA2-0F0D-4325-86B8-313B04676BA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427092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A0DBFED6-5175-4FDD-A8DA-BCD623320066}" type="datetimeFigureOut">
              <a:rPr lang="ru-RU"/>
              <a:pPr>
                <a:defRPr/>
              </a:pPr>
              <a:t>04.12.2012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605471D6-55B6-4E4F-A5D5-C354F0AE098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722579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DDD270EB-E296-41AD-BEEB-1714CE064644}" type="datetimeFigureOut">
              <a:rPr lang="ru-RU"/>
              <a:pPr>
                <a:defRPr/>
              </a:pPr>
              <a:t>04.12.2012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9378BD85-26E9-458B-B337-1F0E209DF19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095866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charset="0"/>
              </a:defRPr>
            </a:lvl1pPr>
          </a:lstStyle>
          <a:p>
            <a:pPr>
              <a:defRPr/>
            </a:pPr>
            <a:fld id="{5E41EBBA-2C14-4D1D-BD14-0EDCC861C940}" type="datetimeFigureOut">
              <a:rPr lang="ru-RU"/>
              <a:pPr>
                <a:defRPr/>
              </a:pPr>
              <a:t>04.12.2012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charset="0"/>
              </a:defRPr>
            </a:lvl1pPr>
          </a:lstStyle>
          <a:p>
            <a:pPr>
              <a:defRPr/>
            </a:pPr>
            <a:fld id="{CF9B304E-043B-4494-82DA-DF4D3F2092E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657778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charset="0"/>
              </a:defRPr>
            </a:lvl1pPr>
          </a:lstStyle>
          <a:p>
            <a:pPr>
              <a:defRPr/>
            </a:pPr>
            <a:fld id="{665340DB-5772-4F0E-B2BC-E2BB66DDBE8C}" type="datetimeFigureOut">
              <a:rPr lang="ru-RU"/>
              <a:pPr>
                <a:defRPr/>
              </a:pPr>
              <a:t>04.12.2012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charset="0"/>
              </a:defRPr>
            </a:lvl1pPr>
          </a:lstStyle>
          <a:p>
            <a:pPr>
              <a:defRPr/>
            </a:pPr>
            <a:fld id="{15E8CE50-139A-448A-98CF-259FFCF4B90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820905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charset="0"/>
              </a:defRPr>
            </a:lvl1pPr>
          </a:lstStyle>
          <a:p>
            <a:pPr>
              <a:defRPr/>
            </a:pPr>
            <a:fld id="{81B58DEF-5A14-46B4-B21E-2B7D60728244}" type="datetimeFigureOut">
              <a:rPr lang="ru-RU"/>
              <a:pPr>
                <a:defRPr/>
              </a:pPr>
              <a:t>04.12.2012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charset="0"/>
              </a:defRPr>
            </a:lvl1pPr>
          </a:lstStyle>
          <a:p>
            <a:pPr>
              <a:defRPr/>
            </a:pPr>
            <a:fld id="{C5DE9954-CDA5-4CB4-946B-9B58BCECD7F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650796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charset="0"/>
              </a:defRPr>
            </a:lvl1pPr>
          </a:lstStyle>
          <a:p>
            <a:pPr>
              <a:defRPr/>
            </a:pPr>
            <a:fld id="{00A25211-2057-4D8D-A213-0EC024274418}" type="datetimeFigureOut">
              <a:rPr lang="ru-RU"/>
              <a:pPr>
                <a:defRPr/>
              </a:pPr>
              <a:t>04.12.2012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charset="0"/>
              </a:defRPr>
            </a:lvl1pPr>
          </a:lstStyle>
          <a:p>
            <a:pPr>
              <a:defRPr/>
            </a:pPr>
            <a:fld id="{F64D2CD3-2757-4648-BD0C-3DF2F6DF7BC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301541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charset="0"/>
              </a:defRPr>
            </a:lvl1pPr>
          </a:lstStyle>
          <a:p>
            <a:pPr>
              <a:defRPr/>
            </a:pPr>
            <a:fld id="{FDE569E0-139C-425B-9084-2990B45BAC9C}" type="datetimeFigureOut">
              <a:rPr lang="ru-RU"/>
              <a:pPr>
                <a:defRPr/>
              </a:pPr>
              <a:t>04.12.2012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charset="0"/>
              </a:defRPr>
            </a:lvl1pPr>
          </a:lstStyle>
          <a:p>
            <a:pPr>
              <a:defRPr/>
            </a:pPr>
            <a:fld id="{57FC257A-3FC6-410A-9F79-C7FF1A41EB9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327381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charset="0"/>
              </a:defRPr>
            </a:lvl1pPr>
          </a:lstStyle>
          <a:p>
            <a:pPr>
              <a:defRPr/>
            </a:pPr>
            <a:fld id="{3D6C916D-D9A0-45CC-B30B-49BCA9190B31}" type="datetimeFigureOut">
              <a:rPr lang="ru-RU"/>
              <a:pPr>
                <a:defRPr/>
              </a:pPr>
              <a:t>04.12.2012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charset="0"/>
              </a:defRPr>
            </a:lvl1pPr>
          </a:lstStyle>
          <a:p>
            <a:pPr>
              <a:defRPr/>
            </a:pPr>
            <a:fld id="{13B4A5C3-452E-4FE6-BC04-F86AD978F30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06984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FB9181-A95B-49B3-91FE-506E78F1B18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350632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charset="0"/>
              </a:defRPr>
            </a:lvl1pPr>
          </a:lstStyle>
          <a:p>
            <a:pPr>
              <a:defRPr/>
            </a:pPr>
            <a:fld id="{6018EED2-4F7F-4F93-AB37-5C905E9D1813}" type="datetimeFigureOut">
              <a:rPr lang="ru-RU"/>
              <a:pPr>
                <a:defRPr/>
              </a:pPr>
              <a:t>04.12.2012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charset="0"/>
              </a:defRPr>
            </a:lvl1pPr>
          </a:lstStyle>
          <a:p>
            <a:pPr>
              <a:defRPr/>
            </a:pPr>
            <a:fld id="{7BECA62A-E5E7-4F00-8202-718265E3D80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412611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charset="0"/>
              </a:defRPr>
            </a:lvl1pPr>
          </a:lstStyle>
          <a:p>
            <a:pPr>
              <a:defRPr/>
            </a:pPr>
            <a:fld id="{1E43312E-81A5-43CA-9B78-0C39C96930C8}" type="datetimeFigureOut">
              <a:rPr lang="ru-RU"/>
              <a:pPr>
                <a:defRPr/>
              </a:pPr>
              <a:t>04.12.2012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charset="0"/>
              </a:defRPr>
            </a:lvl1pPr>
          </a:lstStyle>
          <a:p>
            <a:pPr>
              <a:defRPr/>
            </a:pPr>
            <a:fld id="{FF11B8B3-03A3-4168-9D30-B335C7845CD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034747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charset="0"/>
              </a:defRPr>
            </a:lvl1pPr>
          </a:lstStyle>
          <a:p>
            <a:pPr>
              <a:defRPr/>
            </a:pPr>
            <a:fld id="{3886A795-CDE4-4605-98BA-DB64BB6EB778}" type="datetimeFigureOut">
              <a:rPr lang="ru-RU"/>
              <a:pPr>
                <a:defRPr/>
              </a:pPr>
              <a:t>04.12.2012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charset="0"/>
              </a:defRPr>
            </a:lvl1pPr>
          </a:lstStyle>
          <a:p>
            <a:pPr>
              <a:defRPr/>
            </a:pPr>
            <a:fld id="{64FBBDE5-95FD-4222-A1D0-D74E62B5D77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841478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charset="0"/>
              </a:defRPr>
            </a:lvl1pPr>
          </a:lstStyle>
          <a:p>
            <a:pPr>
              <a:defRPr/>
            </a:pPr>
            <a:fld id="{A3CDB689-DE5F-45E0-AACD-AB242D8BC35A}" type="datetimeFigureOut">
              <a:rPr lang="ru-RU"/>
              <a:pPr>
                <a:defRPr/>
              </a:pPr>
              <a:t>04.12.2012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charset="0"/>
              </a:defRPr>
            </a:lvl1pPr>
          </a:lstStyle>
          <a:p>
            <a:pPr>
              <a:defRPr/>
            </a:pPr>
            <a:fld id="{4C87A9C4-6E6D-472E-87D3-E4398566921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796092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charset="0"/>
              </a:defRPr>
            </a:lvl1pPr>
          </a:lstStyle>
          <a:p>
            <a:pPr>
              <a:defRPr/>
            </a:pPr>
            <a:fld id="{F19569A0-D44D-4463-8E69-1DDD4822D1D1}" type="datetimeFigureOut">
              <a:rPr lang="ru-RU"/>
              <a:pPr>
                <a:defRPr/>
              </a:pPr>
              <a:t>04.12.2012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charset="0"/>
              </a:defRPr>
            </a:lvl1pPr>
          </a:lstStyle>
          <a:p>
            <a:pPr>
              <a:defRPr/>
            </a:pPr>
            <a:fld id="{5FC50949-D2B5-4984-ADDC-8AD5F023C75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309005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9215B7-A5B0-42C7-B7EF-B80E124E4A0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668880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26C103-7D53-419D-8D64-4F60A5FD5F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413965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E50385-B5B3-4F4E-A2B2-0F55E51BE10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865911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913E20-3E10-4062-9B7D-CE97DE94336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475712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244AB1-FC93-40FA-A35C-1AC80807C5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45821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D159D8-ED62-420A-A7BD-900EF5727B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170563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E258D6-124D-4070-8C91-8A249D6DC3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011077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EC2E8F-18AC-47FE-8B58-D6D666CEEA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066514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6444A7-7716-4E40-A2C1-40FEAF20D8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354082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01B94B-85D9-4223-95AF-0BF509D3AC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834751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DCC14E-7FC1-4C9F-B056-7E62BA44F4B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605896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11F74A-476D-422D-9CE4-0CB8C63BEB3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951201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5E31EA-4E3E-419E-9696-CCDEA6CB409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188627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B98F6C-5976-4BAE-95F0-4E62EC2C09C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238739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FDE9F2-2429-4BB5-9466-83FE4B67979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608316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86CAD7-3A76-4247-BE84-860378E3997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10885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7F83C1-98EF-4DB3-91A9-40D7052296D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608237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476223-7E67-4E74-A37B-7439CC090B6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449548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D47441-78A4-4AAD-AE28-179C372BCAE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518849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50AA1B-1547-40F7-8DAB-45C8542CC1D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57222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F3F46A-A193-4AD3-B1A5-3B81E7CB5D1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212173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DA997C-79F7-4C05-9AC5-6BDD8504219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612669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C0A774-0666-4B30-A860-BD3F8396412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109251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855055-91C0-4C9F-B826-B02B21BCD0C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342553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5E31EA-4E3E-419E-9696-CCDEA6CB409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088048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B98F6C-5976-4BAE-95F0-4E62EC2C09C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660248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FDE9F2-2429-4BB5-9466-83FE4B67979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78516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D37E0C-F20E-46AC-A451-C54B2994D1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352484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86CAD7-3A76-4247-BE84-860378E3997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812500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476223-7E67-4E74-A37B-7439CC090B6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191123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D47441-78A4-4AAD-AE28-179C372BCAE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531883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50AA1B-1547-40F7-8DAB-45C8542CC1D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802988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F3F46A-A193-4AD3-B1A5-3B81E7CB5D1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767972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DA997C-79F7-4C05-9AC5-6BDD8504219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657319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C0A774-0666-4B30-A860-BD3F8396412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279404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855055-91C0-4C9F-B826-B02B21BCD0C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120135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B04C9E-B3D4-4448-8F83-B28AE4F1D7B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101124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AE8CE2-BC6C-40EC-A549-5D498DE7ECF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49192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8C8D59-34C9-493F-86E0-D818D27A5A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6149051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0F9965-A34E-48CB-A485-4D1A967E17D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482048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5461AD-9327-40CF-9777-6E1B3D765B5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4334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7929F1-9D0F-4C20-A167-197FDA1DBB5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989360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6C4489-0044-4B59-8DE8-4082D0FB93D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5274817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1FCE8A-2731-43E6-ACD1-25ED947F365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8313035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0E5C04-CD3B-44A5-A18C-EF94CBCE18F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9368789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F7C256-7121-47A6-83CF-ECBBACDEEBD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514374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65FC9F-8B6D-46F6-B4C8-895AE26154B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2180620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BE29EF-C939-4F84-AA3B-6F36C2619F8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8637212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B04C9E-B3D4-4448-8F83-B28AE4F1D7B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87519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98FF7A-69D6-4213-9F27-C8A95A2025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3812448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AE8CE2-BC6C-40EC-A549-5D498DE7ECF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9230327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0F9965-A34E-48CB-A485-4D1A967E17D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4237927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5461AD-9327-40CF-9777-6E1B3D765B5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4784809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7929F1-9D0F-4C20-A167-197FDA1DBB5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2660011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6C4489-0044-4B59-8DE8-4082D0FB93D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9768807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1FCE8A-2731-43E6-ACD1-25ED947F365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227820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0E5C04-CD3B-44A5-A18C-EF94CBCE18F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6824366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F7C256-7121-47A6-83CF-ECBBACDEEBD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9745036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65FC9F-8B6D-46F6-B4C8-895AE26154B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5962447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BE29EF-C939-4F84-AA3B-6F36C2619F8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50995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/>
            </a:lvl1pPr>
          </a:lstStyle>
          <a:p>
            <a:pPr>
              <a:defRPr/>
            </a:pPr>
            <a:fld id="{913E3B47-F62D-4BF2-96BF-078F88DA6C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59" r:id="rId7"/>
    <p:sldLayoutId id="2147483760" r:id="rId8"/>
    <p:sldLayoutId id="2147483761" r:id="rId9"/>
    <p:sldLayoutId id="2147483762" r:id="rId10"/>
    <p:sldLayoutId id="214748376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/>
            </a:lvl1pPr>
          </a:lstStyle>
          <a:p>
            <a:pPr>
              <a:defRPr/>
            </a:pPr>
            <a:fld id="{913E1AEB-1B0D-47AE-B85E-837650B411D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37291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9" r:id="rId1"/>
    <p:sldLayoutId id="2147483870" r:id="rId2"/>
    <p:sldLayoutId id="2147483871" r:id="rId3"/>
    <p:sldLayoutId id="2147483872" r:id="rId4"/>
    <p:sldLayoutId id="2147483873" r:id="rId5"/>
    <p:sldLayoutId id="2147483874" r:id="rId6"/>
    <p:sldLayoutId id="2147483875" r:id="rId7"/>
    <p:sldLayoutId id="2147483876" r:id="rId8"/>
    <p:sldLayoutId id="2147483877" r:id="rId9"/>
    <p:sldLayoutId id="2147483878" r:id="rId10"/>
    <p:sldLayoutId id="214748387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/>
            </a:lvl1pPr>
          </a:lstStyle>
          <a:p>
            <a:pPr>
              <a:defRPr/>
            </a:pPr>
            <a:fld id="{913E3B47-F62D-4BF2-96BF-078F88DA6C7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38243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3" r:id="rId1"/>
    <p:sldLayoutId id="2147483954" r:id="rId2"/>
    <p:sldLayoutId id="2147483955" r:id="rId3"/>
    <p:sldLayoutId id="2147483956" r:id="rId4"/>
    <p:sldLayoutId id="2147483957" r:id="rId5"/>
    <p:sldLayoutId id="2147483958" r:id="rId6"/>
    <p:sldLayoutId id="2147483959" r:id="rId7"/>
    <p:sldLayoutId id="2147483960" r:id="rId8"/>
    <p:sldLayoutId id="2147483961" r:id="rId9"/>
    <p:sldLayoutId id="2147483962" r:id="rId10"/>
    <p:sldLayoutId id="214748396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2051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19AF4DE-E13A-49FE-B76D-756733ACD674}" type="datetimeFigureOut">
              <a:rPr lang="ru-RU"/>
              <a:pPr>
                <a:defRPr/>
              </a:pPr>
              <a:t>04.12.2012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C5F96B8-7CFE-4157-A1A1-FF9C4F84EB7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  <p:sldLayoutId id="2147483779" r:id="rId5"/>
    <p:sldLayoutId id="2147483780" r:id="rId6"/>
    <p:sldLayoutId id="2147483781" r:id="rId7"/>
    <p:sldLayoutId id="2147483782" r:id="rId8"/>
    <p:sldLayoutId id="2147483783" r:id="rId9"/>
    <p:sldLayoutId id="2147483784" r:id="rId10"/>
    <p:sldLayoutId id="214748378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3075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22E62D5-56DB-433A-9D01-B59317830F80}" type="datetimeFigureOut">
              <a:rPr lang="ru-RU"/>
              <a:pPr>
                <a:defRPr/>
              </a:pPr>
              <a:t>04.12.2012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859C832-ACE8-44D2-A27C-AA4791D0F79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6" r:id="rId1"/>
    <p:sldLayoutId id="2147483787" r:id="rId2"/>
    <p:sldLayoutId id="2147483788" r:id="rId3"/>
    <p:sldLayoutId id="2147483789" r:id="rId4"/>
    <p:sldLayoutId id="2147483790" r:id="rId5"/>
    <p:sldLayoutId id="2147483791" r:id="rId6"/>
    <p:sldLayoutId id="2147483792" r:id="rId7"/>
    <p:sldLayoutId id="2147483793" r:id="rId8"/>
    <p:sldLayoutId id="2147483794" r:id="rId9"/>
    <p:sldLayoutId id="2147483795" r:id="rId10"/>
    <p:sldLayoutId id="214748379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4099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b="0" smtClean="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EC003BEF-6AE7-4BA4-B240-3CDFD4752E15}" type="datetimeFigureOut">
              <a:rPr lang="ru-RU"/>
              <a:pPr>
                <a:defRPr/>
              </a:pPr>
              <a:t>04.12.2012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b="0" smtClean="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9C7F7DF0-6BD9-48CC-96DE-8E80CDC958D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7" r:id="rId1"/>
    <p:sldLayoutId id="2147483798" r:id="rId2"/>
    <p:sldLayoutId id="2147483799" r:id="rId3"/>
    <p:sldLayoutId id="2147483800" r:id="rId4"/>
    <p:sldLayoutId id="2147483801" r:id="rId5"/>
    <p:sldLayoutId id="2147483802" r:id="rId6"/>
    <p:sldLayoutId id="2147483803" r:id="rId7"/>
    <p:sldLayoutId id="2147483804" r:id="rId8"/>
    <p:sldLayoutId id="2147483805" r:id="rId9"/>
    <p:sldLayoutId id="2147483806" r:id="rId10"/>
    <p:sldLayoutId id="2147483807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rgbClr val="000000"/>
                </a:solidFill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solidFill>
                  <a:srgbClr val="000000"/>
                </a:solidFill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rgbClr val="000000"/>
                </a:solidFill>
                <a:cs typeface="+mn-cs"/>
              </a:defRPr>
            </a:lvl1pPr>
          </a:lstStyle>
          <a:p>
            <a:pPr>
              <a:defRPr/>
            </a:pPr>
            <a:fld id="{D0180E92-91F7-4BAA-8517-BE661EC67E3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4" r:id="rId1"/>
    <p:sldLayoutId id="2147483765" r:id="rId2"/>
    <p:sldLayoutId id="2147483766" r:id="rId3"/>
    <p:sldLayoutId id="2147483767" r:id="rId4"/>
    <p:sldLayoutId id="2147483768" r:id="rId5"/>
    <p:sldLayoutId id="2147483769" r:id="rId6"/>
    <p:sldLayoutId id="2147483770" r:id="rId7"/>
    <p:sldLayoutId id="2147483771" r:id="rId8"/>
    <p:sldLayoutId id="2147483772" r:id="rId9"/>
    <p:sldLayoutId id="2147483773" r:id="rId10"/>
    <p:sldLayoutId id="214748377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/>
            </a:lvl1pPr>
          </a:lstStyle>
          <a:p>
            <a:pPr>
              <a:defRPr/>
            </a:pPr>
            <a:fld id="{913E1AEB-1B0D-47AE-B85E-837650B411D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57266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9" r:id="rId1"/>
    <p:sldLayoutId id="2147483810" r:id="rId2"/>
    <p:sldLayoutId id="2147483811" r:id="rId3"/>
    <p:sldLayoutId id="2147483812" r:id="rId4"/>
    <p:sldLayoutId id="2147483813" r:id="rId5"/>
    <p:sldLayoutId id="2147483814" r:id="rId6"/>
    <p:sldLayoutId id="2147483815" r:id="rId7"/>
    <p:sldLayoutId id="2147483816" r:id="rId8"/>
    <p:sldLayoutId id="2147483817" r:id="rId9"/>
    <p:sldLayoutId id="2147483818" r:id="rId10"/>
    <p:sldLayoutId id="214748381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/>
            </a:lvl1pPr>
          </a:lstStyle>
          <a:p>
            <a:pPr>
              <a:defRPr/>
            </a:pPr>
            <a:fld id="{913E1AEB-1B0D-47AE-B85E-837650B411D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00378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3" r:id="rId1"/>
    <p:sldLayoutId id="2147483834" r:id="rId2"/>
    <p:sldLayoutId id="2147483835" r:id="rId3"/>
    <p:sldLayoutId id="2147483836" r:id="rId4"/>
    <p:sldLayoutId id="2147483837" r:id="rId5"/>
    <p:sldLayoutId id="2147483838" r:id="rId6"/>
    <p:sldLayoutId id="2147483839" r:id="rId7"/>
    <p:sldLayoutId id="2147483840" r:id="rId8"/>
    <p:sldLayoutId id="2147483841" r:id="rId9"/>
    <p:sldLayoutId id="2147483842" r:id="rId10"/>
    <p:sldLayoutId id="214748384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9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1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cs typeface="+mn-cs"/>
              </a:defRPr>
            </a:lvl1pPr>
          </a:lstStyle>
          <a:p>
            <a:pPr>
              <a:defRPr/>
            </a:pPr>
            <a:fld id="{930A9320-7AC9-494E-A3DF-852DF77E55A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16436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5" r:id="rId1"/>
    <p:sldLayoutId id="2147483846" r:id="rId2"/>
    <p:sldLayoutId id="2147483847" r:id="rId3"/>
    <p:sldLayoutId id="2147483848" r:id="rId4"/>
    <p:sldLayoutId id="2147483849" r:id="rId5"/>
    <p:sldLayoutId id="2147483850" r:id="rId6"/>
    <p:sldLayoutId id="2147483851" r:id="rId7"/>
    <p:sldLayoutId id="2147483852" r:id="rId8"/>
    <p:sldLayoutId id="2147483853" r:id="rId9"/>
    <p:sldLayoutId id="2147483854" r:id="rId10"/>
    <p:sldLayoutId id="214748385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9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1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cs typeface="+mn-cs"/>
              </a:defRPr>
            </a:lvl1pPr>
          </a:lstStyle>
          <a:p>
            <a:pPr>
              <a:defRPr/>
            </a:pPr>
            <a:fld id="{930A9320-7AC9-494E-A3DF-852DF77E55A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64387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7" r:id="rId1"/>
    <p:sldLayoutId id="2147483858" r:id="rId2"/>
    <p:sldLayoutId id="2147483859" r:id="rId3"/>
    <p:sldLayoutId id="2147483860" r:id="rId4"/>
    <p:sldLayoutId id="2147483861" r:id="rId5"/>
    <p:sldLayoutId id="2147483862" r:id="rId6"/>
    <p:sldLayoutId id="2147483863" r:id="rId7"/>
    <p:sldLayoutId id="2147483864" r:id="rId8"/>
    <p:sldLayoutId id="2147483865" r:id="rId9"/>
    <p:sldLayoutId id="2147483866" r:id="rId10"/>
    <p:sldLayoutId id="214748386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24.pn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4.png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27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29.jpeg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3.png"/><Relationship Id="rId7" Type="http://schemas.openxmlformats.org/officeDocument/2006/relationships/image" Target="../media/image35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34.jpeg"/><Relationship Id="rId5" Type="http://schemas.openxmlformats.org/officeDocument/2006/relationships/image" Target="../media/image7.png"/><Relationship Id="rId4" Type="http://schemas.openxmlformats.org/officeDocument/2006/relationships/image" Target="../media/image1.png"/><Relationship Id="rId9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1.png"/><Relationship Id="rId5" Type="http://schemas.openxmlformats.org/officeDocument/2006/relationships/image" Target="../media/image4.png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42.png"/><Relationship Id="rId4" Type="http://schemas.openxmlformats.org/officeDocument/2006/relationships/image" Target="../media/image4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image" Target="../media/image40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6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40.png"/><Relationship Id="rId4" Type="http://schemas.openxmlformats.org/officeDocument/2006/relationships/image" Target="../media/image44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6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40.png"/><Relationship Id="rId4" Type="http://schemas.openxmlformats.org/officeDocument/2006/relationships/image" Target="../media/image45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image" Target="../media/image40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6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00.xml"/><Relationship Id="rId6" Type="http://schemas.openxmlformats.org/officeDocument/2006/relationships/image" Target="../media/image4.png"/><Relationship Id="rId5" Type="http://schemas.openxmlformats.org/officeDocument/2006/relationships/image" Target="../media/image40.png"/><Relationship Id="rId4" Type="http://schemas.openxmlformats.org/officeDocument/2006/relationships/image" Target="../media/image4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00.xml"/><Relationship Id="rId6" Type="http://schemas.openxmlformats.org/officeDocument/2006/relationships/image" Target="../media/image7.png"/><Relationship Id="rId5" Type="http://schemas.openxmlformats.org/officeDocument/2006/relationships/image" Target="../media/image1.png"/><Relationship Id="rId4" Type="http://schemas.openxmlformats.org/officeDocument/2006/relationships/image" Target="../media/image4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7.png"/><Relationship Id="rId5" Type="http://schemas.openxmlformats.org/officeDocument/2006/relationships/image" Target="../media/image40.png"/><Relationship Id="rId4" Type="http://schemas.openxmlformats.org/officeDocument/2006/relationships/image" Target="../media/image6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51.png"/><Relationship Id="rId7" Type="http://schemas.openxmlformats.org/officeDocument/2006/relationships/image" Target="../media/image53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52.png"/><Relationship Id="rId5" Type="http://schemas.openxmlformats.org/officeDocument/2006/relationships/image" Target="../media/image1.png"/><Relationship Id="rId4" Type="http://schemas.openxmlformats.org/officeDocument/2006/relationships/image" Target="../media/image40.png"/><Relationship Id="rId9" Type="http://schemas.openxmlformats.org/officeDocument/2006/relationships/image" Target="../media/image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7.png"/><Relationship Id="rId5" Type="http://schemas.openxmlformats.org/officeDocument/2006/relationships/image" Target="../media/image40.png"/><Relationship Id="rId4" Type="http://schemas.openxmlformats.org/officeDocument/2006/relationships/image" Target="../media/image5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.png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image" Target="../media/image40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8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Relationship Id="rId9" Type="http://schemas.openxmlformats.org/officeDocument/2006/relationships/image" Target="../media/image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89.xml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6.xml"/><Relationship Id="rId4" Type="http://schemas.openxmlformats.org/officeDocument/2006/relationships/image" Target="../media/image4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66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40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10.png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70.jpe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40.png"/><Relationship Id="rId5" Type="http://schemas.openxmlformats.org/officeDocument/2006/relationships/image" Target="../media/image6.png"/><Relationship Id="rId4" Type="http://schemas.openxmlformats.org/officeDocument/2006/relationships/image" Target="../media/image71.jpe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40.png"/><Relationship Id="rId7" Type="http://schemas.openxmlformats.org/officeDocument/2006/relationships/image" Target="../media/image7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.png"/><Relationship Id="rId9" Type="http://schemas.openxmlformats.org/officeDocument/2006/relationships/image" Target="../media/image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11.xml"/><Relationship Id="rId6" Type="http://schemas.openxmlformats.org/officeDocument/2006/relationships/image" Target="../media/image1.png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11.xml"/><Relationship Id="rId6" Type="http://schemas.openxmlformats.org/officeDocument/2006/relationships/image" Target="../media/image4.png"/><Relationship Id="rId5" Type="http://schemas.openxmlformats.org/officeDocument/2006/relationships/image" Target="../media/image1.png"/><Relationship Id="rId4" Type="http://schemas.openxmlformats.org/officeDocument/2006/relationships/image" Target="../media/image6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jpeg"/><Relationship Id="rId13" Type="http://schemas.openxmlformats.org/officeDocument/2006/relationships/image" Target="../media/image85.jpeg"/><Relationship Id="rId3" Type="http://schemas.openxmlformats.org/officeDocument/2006/relationships/image" Target="../media/image17.png"/><Relationship Id="rId7" Type="http://schemas.openxmlformats.org/officeDocument/2006/relationships/image" Target="../media/image79.jpeg"/><Relationship Id="rId12" Type="http://schemas.openxmlformats.org/officeDocument/2006/relationships/image" Target="../media/image84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11.xml"/><Relationship Id="rId6" Type="http://schemas.openxmlformats.org/officeDocument/2006/relationships/image" Target="../media/image78.jpeg"/><Relationship Id="rId11" Type="http://schemas.openxmlformats.org/officeDocument/2006/relationships/image" Target="../media/image83.jpeg"/><Relationship Id="rId5" Type="http://schemas.openxmlformats.org/officeDocument/2006/relationships/hyperlink" Target="http://marketplace.1c-bitrix.ru/" TargetMode="External"/><Relationship Id="rId15" Type="http://schemas.openxmlformats.org/officeDocument/2006/relationships/image" Target="../media/image7.png"/><Relationship Id="rId10" Type="http://schemas.openxmlformats.org/officeDocument/2006/relationships/image" Target="../media/image82.jpeg"/><Relationship Id="rId4" Type="http://schemas.openxmlformats.org/officeDocument/2006/relationships/image" Target="../media/image40.png"/><Relationship Id="rId9" Type="http://schemas.openxmlformats.org/officeDocument/2006/relationships/image" Target="../media/image81.jpeg"/><Relationship Id="rId14" Type="http://schemas.openxmlformats.org/officeDocument/2006/relationships/image" Target="../media/image4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4.png"/><Relationship Id="rId5" Type="http://schemas.openxmlformats.org/officeDocument/2006/relationships/image" Target="../media/image40.png"/><Relationship Id="rId4" Type="http://schemas.openxmlformats.org/officeDocument/2006/relationships/image" Target="../media/image6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87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5" Type="http://schemas.openxmlformats.org/officeDocument/2006/relationships/image" Target="../media/image86.png"/><Relationship Id="rId4" Type="http://schemas.openxmlformats.org/officeDocument/2006/relationships/image" Target="../media/image4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.png"/><Relationship Id="rId4" Type="http://schemas.openxmlformats.org/officeDocument/2006/relationships/image" Target="../media/image8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6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20.png"/><Relationship Id="rId4" Type="http://schemas.openxmlformats.org/officeDocument/2006/relationships/image" Target="../media/image1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-11431" y="2057400"/>
            <a:ext cx="9155431" cy="2160240"/>
          </a:xfrm>
          <a:prstGeom prst="rect">
            <a:avLst/>
          </a:prstGeom>
          <a:solidFill>
            <a:srgbClr val="326098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2906215" y="5097059"/>
            <a:ext cx="5652120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2400" b="1" dirty="0" smtClean="0"/>
              <a:t>Гаврилов Александр</a:t>
            </a:r>
            <a:endParaRPr lang="ru-RU" sz="2400" b="1" dirty="0" smtClean="0"/>
          </a:p>
          <a:p>
            <a:pPr algn="r"/>
            <a:r>
              <a:rPr lang="ru-RU" sz="2400" b="0" dirty="0" smtClean="0"/>
              <a:t>кандидат технических наук</a:t>
            </a:r>
            <a:endParaRPr lang="ru-RU" sz="2400" b="0" dirty="0" smtClean="0"/>
          </a:p>
          <a:p>
            <a:pPr algn="r"/>
            <a:r>
              <a:rPr lang="ru-RU" sz="2400" b="0" dirty="0" smtClean="0"/>
              <a:t>директор ООО «Омнивеб»</a:t>
            </a:r>
            <a:endParaRPr lang="en-US" sz="2000" b="0" dirty="0" smtClean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88620" y="2514600"/>
            <a:ext cx="8229600" cy="1143000"/>
          </a:xfrm>
        </p:spPr>
        <p:txBody>
          <a:bodyPr/>
          <a:lstStyle/>
          <a:p>
            <a:pPr algn="r"/>
            <a:r>
              <a:rPr lang="ru-RU" sz="40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Платформа для интернет-магазина</a:t>
            </a:r>
            <a:endParaRPr lang="ru-RU" sz="4000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9" name="Picture 4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7384" y="210616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Natalia\Documents\Для презентаций\stickers-bullet\sticker-lef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6043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Аня\Desktop\Интернетмагазин\4728035_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 bwMode="auto">
          <a:xfrm>
            <a:off x="-1" y="5257800"/>
            <a:ext cx="9144001" cy="1605150"/>
          </a:xfrm>
          <a:prstGeom prst="rect">
            <a:avLst/>
          </a:prstGeom>
          <a:solidFill>
            <a:srgbClr val="FFFFFF">
              <a:alpha val="74902"/>
            </a:srgb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7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228600" y="5737122"/>
            <a:ext cx="8915400" cy="5693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100" b="0" dirty="0">
                <a:solidFill>
                  <a:srgbClr val="00091A"/>
                </a:solidFill>
                <a:latin typeface="Calibri" pitchFamily="34" charset="0"/>
                <a:ea typeface="Verdana" pitchFamily="34" charset="0"/>
                <a:cs typeface="Calibri" pitchFamily="34" charset="0"/>
              </a:rPr>
              <a:t>Управляйте информацией на сайте легко и быстро</a:t>
            </a:r>
            <a:endParaRPr lang="ru-RU" sz="3100" b="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1600200"/>
            <a:ext cx="3587505" cy="3160210"/>
          </a:xfrm>
          <a:prstGeom prst="rect">
            <a:avLst/>
          </a:prstGeom>
        </p:spPr>
      </p:pic>
      <p:sp>
        <p:nvSpPr>
          <p:cNvPr id="18435" name="Rectangle 3"/>
          <p:cNvSpPr>
            <a:spLocks noChangeArrowheads="1"/>
          </p:cNvSpPr>
          <p:nvPr/>
        </p:nvSpPr>
        <p:spPr bwMode="auto">
          <a:xfrm>
            <a:off x="499394" y="1489983"/>
            <a:ext cx="4114800" cy="33886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92075" indent="-92075">
              <a:spcBef>
                <a:spcPct val="10000"/>
              </a:spcBef>
              <a:spcAft>
                <a:spcPct val="10000"/>
              </a:spcAft>
            </a:pPr>
            <a:r>
              <a:rPr lang="ru-RU" sz="2000" dirty="0"/>
              <a:t> </a:t>
            </a:r>
            <a:r>
              <a:rPr lang="ru-RU" sz="2800" b="0" dirty="0">
                <a:latin typeface="Calibri" pitchFamily="34" charset="0"/>
                <a:ea typeface="Verdana" pitchFamily="34" charset="0"/>
                <a:cs typeface="Calibri" pitchFamily="34" charset="0"/>
              </a:rPr>
              <a:t>Вся работа по </a:t>
            </a:r>
            <a:r>
              <a:rPr lang="ru-RU" sz="2800" b="0" dirty="0" smtClean="0">
                <a:latin typeface="Calibri" pitchFamily="34" charset="0"/>
                <a:ea typeface="Verdana" pitchFamily="34" charset="0"/>
                <a:cs typeface="Calibri" pitchFamily="34" charset="0"/>
              </a:rPr>
              <a:t>редактированию страниц, разделов, элементов </a:t>
            </a:r>
            <a:r>
              <a:rPr lang="ru-RU" sz="2800" b="0" dirty="0" err="1" smtClean="0">
                <a:latin typeface="Calibri" pitchFamily="34" charset="0"/>
                <a:ea typeface="Verdana" pitchFamily="34" charset="0"/>
                <a:cs typeface="Calibri" pitchFamily="34" charset="0"/>
              </a:rPr>
              <a:t>инфоблоков</a:t>
            </a:r>
            <a:r>
              <a:rPr lang="ru-RU" sz="2800" b="0" dirty="0" smtClean="0">
                <a:latin typeface="Calibri" pitchFamily="34" charset="0"/>
                <a:ea typeface="Verdana" pitchFamily="34" charset="0"/>
                <a:cs typeface="Calibri" pitchFamily="34" charset="0"/>
              </a:rPr>
              <a:t> выполняется непосредственно на сайте.</a:t>
            </a:r>
            <a:endParaRPr lang="ru-RU" sz="2800" b="0" dirty="0">
              <a:latin typeface="Calibri" pitchFamily="34" charset="0"/>
              <a:ea typeface="Verdana" pitchFamily="34" charset="0"/>
              <a:cs typeface="Calibri" pitchFamily="34" charset="0"/>
            </a:endParaRPr>
          </a:p>
          <a:p>
            <a:pPr marL="92075" indent="-92075">
              <a:spcBef>
                <a:spcPct val="10000"/>
              </a:spcBef>
              <a:spcAft>
                <a:spcPct val="10000"/>
              </a:spcAft>
            </a:pPr>
            <a:endParaRPr lang="ru-RU" sz="1400" dirty="0">
              <a:latin typeface="Verdana" pitchFamily="34" charset="0"/>
            </a:endParaRPr>
          </a:p>
        </p:txBody>
      </p:sp>
      <p:pic>
        <p:nvPicPr>
          <p:cNvPr id="4099" name="Picture 3" descr="C:\Users\Аня\AppData\Local\Microsoft\Windows\Temporary Internet Files\Content.Outlook\36VJRQY6\arrow (4)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500" y="1601861"/>
            <a:ext cx="266700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08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425720" y="221233"/>
            <a:ext cx="5822680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100" dirty="0">
                <a:solidFill>
                  <a:srgbClr val="00091A"/>
                </a:solidFill>
                <a:latin typeface="Calibri" pitchFamily="34" charset="0"/>
                <a:ea typeface="Verdana" pitchFamily="34" charset="0"/>
                <a:cs typeface="Calibri" pitchFamily="34" charset="0"/>
              </a:rPr>
              <a:t>Режим работы «над сайтом»</a:t>
            </a:r>
            <a:endParaRPr lang="ru-RU" sz="3100" dirty="0">
              <a:latin typeface="Calibri" pitchFamily="34" charset="0"/>
              <a:ea typeface="Verdana" pitchFamily="34" charset="0"/>
              <a:cs typeface="Calibri" pitchFamily="34" charset="0"/>
            </a:endParaRPr>
          </a:p>
        </p:txBody>
      </p:sp>
      <p:pic>
        <p:nvPicPr>
          <p:cNvPr id="11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Аня\AppData\Local\Microsoft\Windows\Temporary Internet Files\Content.Outlook\36VJRQY6\line (2)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75" y="1176854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8" name="Прямоугольник 3"/>
          <p:cNvSpPr>
            <a:spLocks noChangeArrowheads="1"/>
          </p:cNvSpPr>
          <p:nvPr/>
        </p:nvSpPr>
        <p:spPr bwMode="auto">
          <a:xfrm>
            <a:off x="520465" y="1334067"/>
            <a:ext cx="3005138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sz="2000" b="0" dirty="0">
                <a:latin typeface="Calibri" pitchFamily="34" charset="0"/>
                <a:ea typeface="Verdana" pitchFamily="34" charset="0"/>
                <a:cs typeface="Calibri" pitchFamily="34" charset="0"/>
              </a:rPr>
              <a:t>С помощью визуального редактора вы можете редактировать контент на сайте в режиме реального времени - прямо через браузер. </a:t>
            </a:r>
          </a:p>
          <a:p>
            <a:endParaRPr lang="ru-RU" sz="2000" b="0" dirty="0"/>
          </a:p>
          <a:p>
            <a:r>
              <a:rPr lang="ru-RU" sz="2000" b="0" dirty="0"/>
              <a:t> </a:t>
            </a:r>
          </a:p>
        </p:txBody>
      </p:sp>
      <p:sp>
        <p:nvSpPr>
          <p:cNvPr id="52228" name="Прямоугольник 1"/>
          <p:cNvSpPr>
            <a:spLocks noChangeArrowheads="1"/>
          </p:cNvSpPr>
          <p:nvPr/>
        </p:nvSpPr>
        <p:spPr bwMode="auto">
          <a:xfrm>
            <a:off x="257033" y="3485535"/>
            <a:ext cx="3865563" cy="27792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463550" indent="-285750">
              <a:lnSpc>
                <a:spcPct val="130000"/>
              </a:lnSpc>
              <a:spcBef>
                <a:spcPct val="10000"/>
              </a:spcBef>
              <a:spcAft>
                <a:spcPct val="10000"/>
              </a:spcAft>
              <a:buSzPct val="120000"/>
              <a:buBlip>
                <a:blip r:embed="rId2"/>
              </a:buBlip>
            </a:pPr>
            <a:r>
              <a:rPr lang="ru-RU" sz="1800" b="0" dirty="0" smtClean="0">
                <a:latin typeface="Calibri" pitchFamily="34" charset="0"/>
                <a:ea typeface="Verdana" pitchFamily="34" charset="0"/>
                <a:cs typeface="Calibri" pitchFamily="34" charset="0"/>
              </a:rPr>
              <a:t>Редактирование </a:t>
            </a:r>
            <a:r>
              <a:rPr lang="ru-RU" sz="1800" b="0" dirty="0">
                <a:latin typeface="Calibri" pitchFamily="34" charset="0"/>
                <a:ea typeface="Verdana" pitchFamily="34" charset="0"/>
                <a:cs typeface="Calibri" pitchFamily="34" charset="0"/>
              </a:rPr>
              <a:t>текстов, таблиц, </a:t>
            </a:r>
            <a:r>
              <a:rPr lang="ru-RU" sz="1800" b="0" dirty="0" smtClean="0">
                <a:latin typeface="Calibri" pitchFamily="34" charset="0"/>
                <a:ea typeface="Verdana" pitchFamily="34" charset="0"/>
                <a:cs typeface="Calibri" pitchFamily="34" charset="0"/>
              </a:rPr>
              <a:t>вставка </a:t>
            </a:r>
            <a:r>
              <a:rPr lang="ru-RU" sz="1800" b="0" dirty="0">
                <a:latin typeface="Calibri" pitchFamily="34" charset="0"/>
                <a:ea typeface="Verdana" pitchFamily="34" charset="0"/>
                <a:cs typeface="Calibri" pitchFamily="34" charset="0"/>
              </a:rPr>
              <a:t>изображений, ссылок </a:t>
            </a:r>
          </a:p>
          <a:p>
            <a:pPr marL="463550" indent="-285750">
              <a:lnSpc>
                <a:spcPct val="130000"/>
              </a:lnSpc>
              <a:spcBef>
                <a:spcPct val="10000"/>
              </a:spcBef>
              <a:spcAft>
                <a:spcPct val="10000"/>
              </a:spcAft>
              <a:buSzPct val="120000"/>
              <a:buBlip>
                <a:blip r:embed="rId2"/>
              </a:buBlip>
            </a:pPr>
            <a:r>
              <a:rPr lang="ru-RU" sz="1800" b="0" dirty="0" smtClean="0">
                <a:latin typeface="Calibri" pitchFamily="34" charset="0"/>
                <a:ea typeface="Verdana" pitchFamily="34" charset="0"/>
                <a:cs typeface="Calibri" pitchFamily="34" charset="0"/>
              </a:rPr>
              <a:t>Вставка </a:t>
            </a:r>
            <a:r>
              <a:rPr lang="ru-RU" sz="1800" b="0" dirty="0">
                <a:latin typeface="Calibri" pitchFamily="34" charset="0"/>
                <a:ea typeface="Verdana" pitchFamily="34" charset="0"/>
                <a:cs typeface="Calibri" pitchFamily="34" charset="0"/>
              </a:rPr>
              <a:t>текста и объектов из MS Word</a:t>
            </a:r>
          </a:p>
          <a:p>
            <a:pPr marL="463550" indent="-285750">
              <a:lnSpc>
                <a:spcPct val="130000"/>
              </a:lnSpc>
              <a:spcBef>
                <a:spcPct val="10000"/>
              </a:spcBef>
              <a:spcAft>
                <a:spcPct val="10000"/>
              </a:spcAft>
              <a:buSzPct val="120000"/>
              <a:buBlip>
                <a:blip r:embed="rId2"/>
              </a:buBlip>
            </a:pPr>
            <a:r>
              <a:rPr lang="ru-RU" sz="1800" b="0" dirty="0" smtClean="0">
                <a:latin typeface="Calibri" pitchFamily="34" charset="0"/>
                <a:ea typeface="Verdana" pitchFamily="34" charset="0"/>
                <a:cs typeface="Calibri" pitchFamily="34" charset="0"/>
              </a:rPr>
              <a:t>Проверка </a:t>
            </a:r>
            <a:r>
              <a:rPr lang="ru-RU" sz="1800" b="0" dirty="0">
                <a:latin typeface="Calibri" pitchFamily="34" charset="0"/>
                <a:ea typeface="Verdana" pitchFamily="34" charset="0"/>
                <a:cs typeface="Calibri" pitchFamily="34" charset="0"/>
              </a:rPr>
              <a:t>орфографии</a:t>
            </a:r>
          </a:p>
          <a:p>
            <a:pPr marL="463550" indent="-285750">
              <a:lnSpc>
                <a:spcPct val="130000"/>
              </a:lnSpc>
              <a:spcBef>
                <a:spcPct val="10000"/>
              </a:spcBef>
              <a:spcAft>
                <a:spcPct val="10000"/>
              </a:spcAft>
              <a:buSzPct val="120000"/>
              <a:buBlip>
                <a:blip r:embed="rId2"/>
              </a:buBlip>
            </a:pPr>
            <a:r>
              <a:rPr lang="en-US" sz="1800" b="0" dirty="0" smtClean="0">
                <a:latin typeface="Calibri" pitchFamily="34" charset="0"/>
                <a:ea typeface="Verdana" pitchFamily="34" charset="0"/>
                <a:cs typeface="Calibri" pitchFamily="34" charset="0"/>
              </a:rPr>
              <a:t>S</a:t>
            </a:r>
            <a:r>
              <a:rPr lang="ru-RU" sz="1800" b="0" dirty="0">
                <a:latin typeface="Calibri" pitchFamily="34" charset="0"/>
                <a:ea typeface="Verdana" pitchFamily="34" charset="0"/>
                <a:cs typeface="Calibri" pitchFamily="34" charset="0"/>
              </a:rPr>
              <a:t>EO-инструменты</a:t>
            </a:r>
            <a:r>
              <a:rPr lang="en-US" sz="1800" b="0" dirty="0">
                <a:latin typeface="Calibri" pitchFamily="34" charset="0"/>
                <a:ea typeface="Verdana" pitchFamily="34" charset="0"/>
                <a:cs typeface="Calibri" pitchFamily="34" charset="0"/>
              </a:rPr>
              <a:t> </a:t>
            </a:r>
            <a:r>
              <a:rPr lang="ru-RU" sz="1800" b="0" dirty="0">
                <a:latin typeface="Calibri" pitchFamily="34" charset="0"/>
                <a:ea typeface="Verdana" pitchFamily="34" charset="0"/>
                <a:cs typeface="Calibri" pitchFamily="34" charset="0"/>
              </a:rPr>
              <a:t>и т.д.</a:t>
            </a:r>
          </a:p>
        </p:txBody>
      </p:sp>
      <p:pic>
        <p:nvPicPr>
          <p:cNvPr id="52229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9495" y="1491199"/>
            <a:ext cx="4829746" cy="3109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 descr="C:\Users\Аня\AppData\Local\Microsoft\Windows\Temporary Internet Files\Content.Outlook\36VJRQY6\arrow (4)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513" y="1394460"/>
            <a:ext cx="266700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08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2"/>
          <p:cNvSpPr txBox="1">
            <a:spLocks noChangeArrowheads="1"/>
          </p:cNvSpPr>
          <p:nvPr/>
        </p:nvSpPr>
        <p:spPr>
          <a:xfrm>
            <a:off x="425720" y="221233"/>
            <a:ext cx="5822680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100" dirty="0">
                <a:solidFill>
                  <a:srgbClr val="00091A"/>
                </a:solidFill>
                <a:latin typeface="Calibri" pitchFamily="34" charset="0"/>
                <a:ea typeface="Verdana" pitchFamily="34" charset="0"/>
                <a:cs typeface="Calibri" pitchFamily="34" charset="0"/>
              </a:rPr>
              <a:t>Визуальный редактор</a:t>
            </a:r>
            <a:endParaRPr lang="ru-RU" sz="3100" dirty="0">
              <a:latin typeface="Calibri" pitchFamily="34" charset="0"/>
              <a:ea typeface="Verdana" pitchFamily="34" charset="0"/>
              <a:cs typeface="Calibri" pitchFamily="34" charset="0"/>
            </a:endParaRPr>
          </a:p>
        </p:txBody>
      </p:sp>
      <p:pic>
        <p:nvPicPr>
          <p:cNvPr id="15" name="Picture 2" descr="C:\Users\Аня\AppData\Local\Microsoft\Windows\Temporary Internet Files\Content.Outlook\36VJRQY6\line (2)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75" y="1176854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8" y="11273"/>
            <a:ext cx="9142541" cy="68432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 bwMode="auto">
          <a:xfrm>
            <a:off x="13334" y="5181600"/>
            <a:ext cx="9130666" cy="1672903"/>
          </a:xfrm>
          <a:prstGeom prst="rect">
            <a:avLst/>
          </a:prstGeom>
          <a:solidFill>
            <a:schemeClr val="bg1">
              <a:alpha val="86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6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228600" y="5515902"/>
            <a:ext cx="89154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0" dirty="0">
                <a:solidFill>
                  <a:schemeClr val="accent4"/>
                </a:solidFill>
                <a:latin typeface="Calibri" pitchFamily="34" charset="0"/>
                <a:ea typeface="Verdana" pitchFamily="34" charset="0"/>
                <a:cs typeface="Calibri" pitchFamily="34" charset="0"/>
              </a:rPr>
              <a:t>Покупателю должно быть удобно приобретать у вас товар</a:t>
            </a:r>
            <a:endParaRPr lang="ru-RU" sz="3200" b="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Скругленный прямоугольник 16"/>
          <p:cNvSpPr/>
          <p:nvPr/>
        </p:nvSpPr>
        <p:spPr>
          <a:xfrm>
            <a:off x="-4126" y="0"/>
            <a:ext cx="5871526" cy="6858000"/>
          </a:xfrm>
          <a:prstGeom prst="roundRect">
            <a:avLst>
              <a:gd name="adj" fmla="val 0"/>
            </a:avLst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7347" name="Rectangle 5"/>
          <p:cNvSpPr>
            <a:spLocks noChangeArrowheads="1"/>
          </p:cNvSpPr>
          <p:nvPr/>
        </p:nvSpPr>
        <p:spPr bwMode="auto">
          <a:xfrm>
            <a:off x="102749" y="1485018"/>
            <a:ext cx="8767126" cy="433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808038" indent="-452438">
              <a:spcBef>
                <a:spcPts val="600"/>
              </a:spcBef>
              <a:spcAft>
                <a:spcPts val="600"/>
              </a:spcAft>
              <a:buSzPct val="120000"/>
              <a:buBlip>
                <a:blip r:embed="rId3"/>
              </a:buBlip>
            </a:pPr>
            <a:r>
              <a:rPr lang="ru-RU" sz="2400" b="0" dirty="0" smtClean="0">
                <a:latin typeface="Calibri" pitchFamily="34" charset="0"/>
                <a:cs typeface="Calibri" pitchFamily="34" charset="0"/>
              </a:rPr>
              <a:t>Пошаговые </a:t>
            </a:r>
            <a:r>
              <a:rPr lang="ru-RU" sz="2400" b="0" dirty="0">
                <a:latin typeface="Calibri" pitchFamily="34" charset="0"/>
                <a:cs typeface="Calibri" pitchFamily="34" charset="0"/>
              </a:rPr>
              <a:t>мастера оформления </a:t>
            </a:r>
            <a:r>
              <a:rPr lang="ru-RU" sz="2400" b="0" dirty="0" smtClean="0">
                <a:latin typeface="Calibri" pitchFamily="34" charset="0"/>
                <a:cs typeface="Calibri" pitchFamily="34" charset="0"/>
              </a:rPr>
              <a:t>заказа</a:t>
            </a:r>
          </a:p>
          <a:p>
            <a:pPr marL="808038" indent="-452438">
              <a:spcBef>
                <a:spcPts val="600"/>
              </a:spcBef>
              <a:spcAft>
                <a:spcPts val="600"/>
              </a:spcAft>
              <a:buSzPct val="120000"/>
              <a:buBlip>
                <a:blip r:embed="rId3"/>
              </a:buBlip>
            </a:pPr>
            <a:r>
              <a:rPr lang="ru-RU" sz="2400" b="0" dirty="0" smtClean="0">
                <a:latin typeface="Calibri" pitchFamily="34" charset="0"/>
                <a:cs typeface="Calibri" pitchFamily="34" charset="0"/>
              </a:rPr>
              <a:t>Персональный </a:t>
            </a:r>
            <a:r>
              <a:rPr lang="ru-RU" sz="2400" b="0" dirty="0">
                <a:latin typeface="Calibri" pitchFamily="34" charset="0"/>
                <a:cs typeface="Calibri" pitchFamily="34" charset="0"/>
              </a:rPr>
              <a:t>раздел покупателя</a:t>
            </a:r>
          </a:p>
          <a:p>
            <a:pPr marL="808038" indent="-452438">
              <a:spcBef>
                <a:spcPts val="600"/>
              </a:spcBef>
              <a:spcAft>
                <a:spcPts val="600"/>
              </a:spcAft>
              <a:buSzPct val="120000"/>
              <a:buBlip>
                <a:blip r:embed="rId3"/>
              </a:buBlip>
            </a:pPr>
            <a:r>
              <a:rPr lang="ru-RU" sz="2400" b="0" dirty="0" smtClean="0">
                <a:latin typeface="Calibri" pitchFamily="34" charset="0"/>
                <a:cs typeface="Calibri" pitchFamily="34" charset="0"/>
              </a:rPr>
              <a:t>Интерфейс </a:t>
            </a:r>
            <a:r>
              <a:rPr lang="ru-RU" sz="2400" b="0" dirty="0">
                <a:latin typeface="Calibri" pitchFamily="34" charset="0"/>
                <a:cs typeface="Calibri" pitchFamily="34" charset="0"/>
              </a:rPr>
              <a:t>по управлению </a:t>
            </a:r>
            <a:r>
              <a:rPr lang="ru-RU" sz="2400" b="0" dirty="0" smtClean="0">
                <a:latin typeface="Calibri" pitchFamily="34" charset="0"/>
                <a:cs typeface="Calibri" pitchFamily="34" charset="0"/>
              </a:rPr>
              <a:t>заказами покупателей</a:t>
            </a:r>
            <a:endParaRPr lang="ru-RU" sz="2400" b="0" dirty="0">
              <a:latin typeface="Calibri" pitchFamily="34" charset="0"/>
              <a:cs typeface="Calibri" pitchFamily="34" charset="0"/>
            </a:endParaRPr>
          </a:p>
          <a:p>
            <a:pPr marL="808038" indent="-452438">
              <a:spcBef>
                <a:spcPts val="600"/>
              </a:spcBef>
              <a:spcAft>
                <a:spcPts val="600"/>
              </a:spcAft>
              <a:buSzPct val="120000"/>
              <a:buBlip>
                <a:blip r:embed="rId3"/>
              </a:buBlip>
            </a:pPr>
            <a:r>
              <a:rPr lang="ru-RU" sz="2400" b="0" dirty="0" smtClean="0">
                <a:latin typeface="Calibri" pitchFamily="34" charset="0"/>
                <a:cs typeface="Calibri" pitchFamily="34" charset="0"/>
              </a:rPr>
              <a:t>Отправка </a:t>
            </a:r>
            <a:r>
              <a:rPr lang="ru-RU" sz="2400" b="0" dirty="0">
                <a:latin typeface="Calibri" pitchFamily="34" charset="0"/>
                <a:cs typeface="Calibri" pitchFamily="34" charset="0"/>
              </a:rPr>
              <a:t>почтовых уведомлений </a:t>
            </a:r>
            <a:r>
              <a:rPr lang="ru-RU" sz="2400" b="0" dirty="0" smtClean="0">
                <a:latin typeface="Calibri" pitchFamily="34" charset="0"/>
                <a:cs typeface="Calibri" pitchFamily="34" charset="0"/>
              </a:rPr>
              <a:t>и SMS-извещений для покупателя и администратора магазина </a:t>
            </a:r>
            <a:endParaRPr lang="ru-RU" sz="2400" b="0" dirty="0">
              <a:latin typeface="Calibri" pitchFamily="34" charset="0"/>
              <a:cs typeface="Calibri" pitchFamily="34" charset="0"/>
            </a:endParaRPr>
          </a:p>
          <a:p>
            <a:pPr marL="808038" indent="-452438">
              <a:spcBef>
                <a:spcPts val="600"/>
              </a:spcBef>
              <a:spcAft>
                <a:spcPts val="600"/>
              </a:spcAft>
              <a:buSzPct val="120000"/>
              <a:buBlip>
                <a:blip r:embed="rId3"/>
              </a:buBlip>
            </a:pPr>
            <a:r>
              <a:rPr lang="ru-RU" sz="2400" b="0" dirty="0" smtClean="0">
                <a:latin typeface="Calibri" pitchFamily="34" charset="0"/>
                <a:cs typeface="Calibri" pitchFamily="34" charset="0"/>
              </a:rPr>
              <a:t>Поддержка </a:t>
            </a:r>
            <a:r>
              <a:rPr lang="ru-RU" sz="2400" b="0" dirty="0">
                <a:latin typeface="Calibri" pitchFamily="34" charset="0"/>
                <a:cs typeface="Calibri" pitchFamily="34" charset="0"/>
              </a:rPr>
              <a:t>распространенных </a:t>
            </a:r>
            <a:r>
              <a:rPr lang="ru-RU" sz="2400" b="0" dirty="0" smtClean="0">
                <a:latin typeface="Calibri" pitchFamily="34" charset="0"/>
                <a:cs typeface="Calibri" pitchFamily="34" charset="0"/>
              </a:rPr>
              <a:t>  электронных </a:t>
            </a:r>
            <a:r>
              <a:rPr lang="ru-RU" sz="2400" b="0" dirty="0">
                <a:latin typeface="Calibri" pitchFamily="34" charset="0"/>
                <a:cs typeface="Calibri" pitchFamily="34" charset="0"/>
              </a:rPr>
              <a:t>платежных </a:t>
            </a:r>
            <a:r>
              <a:rPr lang="ru-RU" sz="2400" b="0" dirty="0" smtClean="0">
                <a:latin typeface="Calibri" pitchFamily="34" charset="0"/>
                <a:cs typeface="Calibri" pitchFamily="34" charset="0"/>
              </a:rPr>
              <a:t>систем </a:t>
            </a:r>
            <a:r>
              <a:rPr lang="ru-RU" sz="2400" b="0" dirty="0">
                <a:latin typeface="Calibri" pitchFamily="34" charset="0"/>
                <a:cs typeface="Calibri" pitchFamily="34" charset="0"/>
              </a:rPr>
              <a:t>и </a:t>
            </a:r>
            <a:r>
              <a:rPr lang="ru-RU" sz="2400" b="0" dirty="0" smtClean="0">
                <a:latin typeface="Calibri" pitchFamily="34" charset="0"/>
                <a:cs typeface="Calibri" pitchFamily="34" charset="0"/>
              </a:rPr>
              <a:t> внутренних </a:t>
            </a:r>
            <a:r>
              <a:rPr lang="ru-RU" sz="2400" b="0" dirty="0">
                <a:latin typeface="Calibri" pitchFamily="34" charset="0"/>
                <a:cs typeface="Calibri" pitchFamily="34" charset="0"/>
              </a:rPr>
              <a:t>счетов клиентов</a:t>
            </a:r>
          </a:p>
          <a:p>
            <a:pPr marL="808038" indent="-452438">
              <a:spcBef>
                <a:spcPts val="600"/>
              </a:spcBef>
              <a:spcAft>
                <a:spcPts val="600"/>
              </a:spcAft>
              <a:buSzPct val="120000"/>
              <a:buBlip>
                <a:blip r:embed="rId3"/>
              </a:buBlip>
            </a:pPr>
            <a:r>
              <a:rPr lang="ru-RU" sz="2400" b="0" dirty="0" smtClean="0">
                <a:latin typeface="Calibri" pitchFamily="34" charset="0"/>
                <a:cs typeface="Calibri" pitchFamily="34" charset="0"/>
              </a:rPr>
              <a:t>Распечатка </a:t>
            </a:r>
            <a:r>
              <a:rPr lang="ru-RU" sz="2400" b="0" dirty="0">
                <a:latin typeface="Calibri" pitchFamily="34" charset="0"/>
                <a:cs typeface="Calibri" pitchFamily="34" charset="0"/>
              </a:rPr>
              <a:t>бумажных копий документов с </a:t>
            </a:r>
            <a:r>
              <a:rPr lang="ru-RU" sz="2400" b="0" dirty="0" smtClean="0">
                <a:latin typeface="Calibri" pitchFamily="34" charset="0"/>
                <a:cs typeface="Calibri" pitchFamily="34" charset="0"/>
              </a:rPr>
              <a:t>сайта</a:t>
            </a:r>
            <a:endParaRPr lang="ru-RU" sz="2400" b="0" dirty="0">
              <a:latin typeface="Calibri" pitchFamily="34" charset="0"/>
              <a:cs typeface="Calibri" pitchFamily="34" charset="0"/>
            </a:endParaRPr>
          </a:p>
          <a:p>
            <a:pPr marL="808038" indent="-452438">
              <a:spcBef>
                <a:spcPts val="600"/>
              </a:spcBef>
              <a:spcAft>
                <a:spcPts val="600"/>
              </a:spcAft>
              <a:buSzPct val="120000"/>
              <a:buBlip>
                <a:blip r:embed="rId3"/>
              </a:buBlip>
            </a:pPr>
            <a:r>
              <a:rPr lang="ru-RU" sz="2400" b="0" dirty="0" err="1" smtClean="0">
                <a:latin typeface="Calibri" pitchFamily="34" charset="0"/>
                <a:cs typeface="Calibri" pitchFamily="34" charset="0"/>
              </a:rPr>
              <a:t>Аффилиатские</a:t>
            </a:r>
            <a:r>
              <a:rPr lang="ru-RU" sz="24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ru-RU" sz="2400" b="0" dirty="0">
                <a:latin typeface="Calibri" pitchFamily="34" charset="0"/>
                <a:cs typeface="Calibri" pitchFamily="34" charset="0"/>
              </a:rPr>
              <a:t>сети и многое другое</a:t>
            </a: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08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425720" y="221233"/>
            <a:ext cx="5822680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100" dirty="0">
                <a:latin typeface="Calibri" pitchFamily="34" charset="0"/>
                <a:cs typeface="Calibri" pitchFamily="34" charset="0"/>
              </a:rPr>
              <a:t>Организация продаж</a:t>
            </a:r>
            <a:endParaRPr lang="ru-RU" sz="3100" dirty="0">
              <a:latin typeface="Calibri" pitchFamily="34" charset="0"/>
              <a:ea typeface="Verdana" pitchFamily="34" charset="0"/>
              <a:cs typeface="Calibri" pitchFamily="34" charset="0"/>
            </a:endParaRPr>
          </a:p>
        </p:txBody>
      </p:sp>
      <p:pic>
        <p:nvPicPr>
          <p:cNvPr id="12" name="Picture 2" descr="C:\Users\Аня\AppData\Local\Microsoft\Windows\Temporary Internet Files\Content.Outlook\36VJRQY6\line (2)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75" y="1176854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162"/>
            <a:ext cx="9144000" cy="6867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Прямоугольник 20"/>
          <p:cNvSpPr/>
          <p:nvPr/>
        </p:nvSpPr>
        <p:spPr bwMode="auto">
          <a:xfrm>
            <a:off x="0" y="-24793"/>
            <a:ext cx="5791200" cy="6882793"/>
          </a:xfrm>
          <a:prstGeom prst="rect">
            <a:avLst/>
          </a:prstGeom>
          <a:solidFill>
            <a:schemeClr val="bg1">
              <a:alpha val="90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837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95913" y="417520"/>
            <a:ext cx="5478318" cy="642938"/>
          </a:xfrm>
        </p:spPr>
        <p:txBody>
          <a:bodyPr/>
          <a:lstStyle/>
          <a:p>
            <a:pPr algn="l" eaLnBrk="1" hangingPunct="1"/>
            <a:r>
              <a:rPr lang="ru-RU" sz="2800" b="1" dirty="0" smtClean="0">
                <a:solidFill>
                  <a:schemeClr val="accent4"/>
                </a:solidFill>
                <a:latin typeface="Calibri" pitchFamily="34" charset="0"/>
                <a:cs typeface="Calibri" pitchFamily="34" charset="0"/>
              </a:rPr>
              <a:t>Как принимать оплату в интернет-магазине</a:t>
            </a:r>
            <a:endParaRPr lang="en-US" sz="2800" b="1" dirty="0" smtClean="0">
              <a:solidFill>
                <a:schemeClr val="accent4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8380" name="Rectangle 5"/>
          <p:cNvSpPr>
            <a:spLocks noChangeArrowheads="1"/>
          </p:cNvSpPr>
          <p:nvPr/>
        </p:nvSpPr>
        <p:spPr bwMode="auto">
          <a:xfrm>
            <a:off x="24619" y="1394715"/>
            <a:ext cx="5156981" cy="49121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736600" indent="-285750">
              <a:lnSpc>
                <a:spcPct val="120000"/>
              </a:lnSpc>
              <a:spcBef>
                <a:spcPts val="200"/>
              </a:spcBef>
              <a:spcAft>
                <a:spcPts val="200"/>
              </a:spcAft>
              <a:buSzPct val="120000"/>
              <a:buFont typeface="Arial" pitchFamily="34" charset="0"/>
              <a:buChar char="•"/>
            </a:pPr>
            <a:r>
              <a:rPr lang="ru-RU" sz="1800" b="0" dirty="0" smtClean="0">
                <a:latin typeface="Calibri" pitchFamily="34" charset="0"/>
                <a:cs typeface="Calibri" pitchFamily="34" charset="0"/>
              </a:rPr>
              <a:t>Оплата </a:t>
            </a:r>
            <a:r>
              <a:rPr lang="ru-RU" sz="1800" b="0" dirty="0">
                <a:latin typeface="Calibri" pitchFamily="34" charset="0"/>
                <a:cs typeface="Calibri" pitchFamily="34" charset="0"/>
              </a:rPr>
              <a:t>наличными курьеру (большинство магазинов)</a:t>
            </a:r>
          </a:p>
          <a:p>
            <a:pPr marL="736600" indent="-285750">
              <a:lnSpc>
                <a:spcPct val="120000"/>
              </a:lnSpc>
              <a:spcBef>
                <a:spcPts val="200"/>
              </a:spcBef>
              <a:spcAft>
                <a:spcPts val="200"/>
              </a:spcAft>
              <a:buSzPct val="120000"/>
              <a:buFont typeface="Arial" pitchFamily="34" charset="0"/>
              <a:buChar char="•"/>
            </a:pPr>
            <a:r>
              <a:rPr lang="ru-RU" sz="1800" b="0" dirty="0">
                <a:latin typeface="Calibri" pitchFamily="34" charset="0"/>
                <a:cs typeface="Calibri" pitchFamily="34" charset="0"/>
              </a:rPr>
              <a:t>Ш</a:t>
            </a:r>
            <a:r>
              <a:rPr lang="ru-RU" sz="1800" b="0" dirty="0" smtClean="0">
                <a:latin typeface="Calibri" pitchFamily="34" charset="0"/>
                <a:cs typeface="Calibri" pitchFamily="34" charset="0"/>
              </a:rPr>
              <a:t>люзы </a:t>
            </a:r>
            <a:r>
              <a:rPr lang="ru-RU" sz="1800" b="0" dirty="0">
                <a:latin typeface="Calibri" pitchFamily="34" charset="0"/>
                <a:cs typeface="Calibri" pitchFamily="34" charset="0"/>
              </a:rPr>
              <a:t>к платежным системам (</a:t>
            </a:r>
            <a:r>
              <a:rPr lang="en-US" sz="1800" b="0" dirty="0">
                <a:latin typeface="Calibri" pitchFamily="34" charset="0"/>
                <a:cs typeface="Calibri" pitchFamily="34" charset="0"/>
              </a:rPr>
              <a:t>WebMoney, Yandex.</a:t>
            </a:r>
            <a:r>
              <a:rPr lang="ru-RU" sz="1800" b="0" dirty="0">
                <a:latin typeface="Calibri" pitchFamily="34" charset="0"/>
                <a:cs typeface="Calibri" pitchFamily="34" charset="0"/>
              </a:rPr>
              <a:t>Деньги, Деньги.</a:t>
            </a:r>
            <a:r>
              <a:rPr lang="en-US" sz="1800" b="0" dirty="0">
                <a:latin typeface="Calibri" pitchFamily="34" charset="0"/>
                <a:cs typeface="Calibri" pitchFamily="34" charset="0"/>
              </a:rPr>
              <a:t>Mailru</a:t>
            </a:r>
            <a:r>
              <a:rPr lang="ru-RU" sz="1800" b="0" dirty="0">
                <a:latin typeface="Calibri" pitchFamily="34" charset="0"/>
                <a:cs typeface="Calibri" pitchFamily="34" charset="0"/>
              </a:rPr>
              <a:t>) и к платежным агрегаторам (</a:t>
            </a:r>
            <a:r>
              <a:rPr lang="en-US" sz="1800" b="0" dirty="0">
                <a:latin typeface="Calibri" pitchFamily="34" charset="0"/>
                <a:cs typeface="Calibri" pitchFamily="34" charset="0"/>
              </a:rPr>
              <a:t>Assist, Robokassa, FlyPay</a:t>
            </a:r>
            <a:r>
              <a:rPr lang="ru-RU" sz="1800" b="0" dirty="0">
                <a:latin typeface="Calibri" pitchFamily="34" charset="0"/>
                <a:cs typeface="Calibri" pitchFamily="34" charset="0"/>
              </a:rPr>
              <a:t> и др</a:t>
            </a:r>
            <a:r>
              <a:rPr lang="ru-RU" sz="1800" b="0" dirty="0" smtClean="0">
                <a:latin typeface="Calibri" pitchFamily="34" charset="0"/>
                <a:cs typeface="Calibri" pitchFamily="34" charset="0"/>
              </a:rPr>
              <a:t>.)</a:t>
            </a:r>
            <a:endParaRPr lang="en-US" sz="1800" b="0" dirty="0" smtClean="0">
              <a:latin typeface="Calibri" pitchFamily="34" charset="0"/>
              <a:cs typeface="Calibri" pitchFamily="34" charset="0"/>
            </a:endParaRPr>
          </a:p>
          <a:p>
            <a:pPr marL="736600" indent="-285750">
              <a:lnSpc>
                <a:spcPct val="120000"/>
              </a:lnSpc>
              <a:spcBef>
                <a:spcPts val="200"/>
              </a:spcBef>
              <a:spcAft>
                <a:spcPts val="200"/>
              </a:spcAft>
              <a:buSzPct val="120000"/>
              <a:buFont typeface="Arial" pitchFamily="34" charset="0"/>
              <a:buChar char="•"/>
            </a:pPr>
            <a:r>
              <a:rPr lang="ru-RU" sz="1800" b="0" dirty="0" smtClean="0">
                <a:latin typeface="Calibri" pitchFamily="34" charset="0"/>
                <a:cs typeface="Calibri" pitchFamily="34" charset="0"/>
              </a:rPr>
              <a:t>Безналичная </a:t>
            </a:r>
            <a:r>
              <a:rPr lang="ru-RU" sz="1800" b="0" dirty="0">
                <a:latin typeface="Calibri" pitchFamily="34" charset="0"/>
                <a:cs typeface="Calibri" pitchFamily="34" charset="0"/>
              </a:rPr>
              <a:t>оплата: автоматическая генерация счета, квитанции сбербанка и т.п</a:t>
            </a:r>
          </a:p>
          <a:p>
            <a:pPr marL="736600" indent="-285750">
              <a:lnSpc>
                <a:spcPct val="120000"/>
              </a:lnSpc>
              <a:spcBef>
                <a:spcPts val="200"/>
              </a:spcBef>
              <a:spcAft>
                <a:spcPts val="200"/>
              </a:spcAft>
              <a:buSzPct val="120000"/>
              <a:buFont typeface="Arial" pitchFamily="34" charset="0"/>
              <a:buChar char="•"/>
            </a:pPr>
            <a:r>
              <a:rPr lang="ru-RU" sz="1800" b="0" dirty="0">
                <a:latin typeface="Calibri" pitchFamily="34" charset="0"/>
                <a:cs typeface="Calibri" pitchFamily="34" charset="0"/>
              </a:rPr>
              <a:t>В</a:t>
            </a:r>
            <a:r>
              <a:rPr lang="ru-RU" sz="1800" b="0" dirty="0" smtClean="0">
                <a:latin typeface="Calibri" pitchFamily="34" charset="0"/>
                <a:cs typeface="Calibri" pitchFamily="34" charset="0"/>
              </a:rPr>
              <a:t>нутренние </a:t>
            </a:r>
            <a:r>
              <a:rPr lang="ru-RU" sz="1800" b="0" dirty="0">
                <a:latin typeface="Calibri" pitchFamily="34" charset="0"/>
                <a:cs typeface="Calibri" pitchFamily="34" charset="0"/>
              </a:rPr>
              <a:t>многовалютные счета покупателей</a:t>
            </a:r>
          </a:p>
          <a:p>
            <a:pPr marL="736600" indent="-285750">
              <a:lnSpc>
                <a:spcPct val="120000"/>
              </a:lnSpc>
              <a:spcBef>
                <a:spcPts val="200"/>
              </a:spcBef>
              <a:spcAft>
                <a:spcPts val="200"/>
              </a:spcAft>
              <a:buSzPct val="120000"/>
              <a:buFont typeface="Arial" pitchFamily="34" charset="0"/>
              <a:buChar char="•"/>
            </a:pPr>
            <a:r>
              <a:rPr lang="ru-RU" sz="1800" b="0" dirty="0">
                <a:latin typeface="Calibri" pitchFamily="34" charset="0"/>
                <a:cs typeface="Calibri" pitchFamily="34" charset="0"/>
              </a:rPr>
              <a:t>П</a:t>
            </a:r>
            <a:r>
              <a:rPr lang="ru-RU" sz="1800" b="0" dirty="0" smtClean="0">
                <a:latin typeface="Calibri" pitchFamily="34" charset="0"/>
                <a:cs typeface="Calibri" pitchFamily="34" charset="0"/>
              </a:rPr>
              <a:t>ластиковые </a:t>
            </a:r>
            <a:r>
              <a:rPr lang="ru-RU" sz="1800" b="0" dirty="0">
                <a:latin typeface="Calibri" pitchFamily="34" charset="0"/>
                <a:cs typeface="Calibri" pitchFamily="34" charset="0"/>
              </a:rPr>
              <a:t>карты: хранение и защита</a:t>
            </a:r>
          </a:p>
          <a:p>
            <a:pPr marL="285750" indent="-285750">
              <a:spcBef>
                <a:spcPts val="200"/>
              </a:spcBef>
              <a:spcAft>
                <a:spcPts val="200"/>
              </a:spcAft>
              <a:buFont typeface="Arial" pitchFamily="34" charset="0"/>
              <a:buChar char="•"/>
            </a:pPr>
            <a:endParaRPr lang="ru-RU" sz="1800" b="0" dirty="0">
              <a:latin typeface="Calibri" pitchFamily="34" charset="0"/>
              <a:cs typeface="Calibri" pitchFamily="34" charset="0"/>
            </a:endParaRPr>
          </a:p>
          <a:p>
            <a:pPr marL="285750" indent="-285750">
              <a:spcBef>
                <a:spcPts val="200"/>
              </a:spcBef>
              <a:spcAft>
                <a:spcPts val="200"/>
              </a:spcAft>
              <a:buFont typeface="Arial" pitchFamily="34" charset="0"/>
              <a:buChar char="•"/>
            </a:pPr>
            <a:endParaRPr lang="ru-RU" sz="1600" b="0" dirty="0">
              <a:latin typeface="Verdana" pitchFamily="34" charset="0"/>
            </a:endParaRPr>
          </a:p>
        </p:txBody>
      </p:sp>
      <p:pic>
        <p:nvPicPr>
          <p:cNvPr id="8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79" y="371949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Прямоугольник 13"/>
          <p:cNvSpPr/>
          <p:nvPr/>
        </p:nvSpPr>
        <p:spPr bwMode="auto">
          <a:xfrm>
            <a:off x="0" y="0"/>
            <a:ext cx="5105399" cy="6858000"/>
          </a:xfrm>
          <a:prstGeom prst="rect">
            <a:avLst/>
          </a:prstGeom>
          <a:solidFill>
            <a:schemeClr val="bg1">
              <a:alpha val="90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9395" name="Text Box 3"/>
          <p:cNvSpPr txBox="1">
            <a:spLocks noChangeArrowheads="1"/>
          </p:cNvSpPr>
          <p:nvPr/>
        </p:nvSpPr>
        <p:spPr bwMode="auto">
          <a:xfrm>
            <a:off x="300674" y="1136526"/>
            <a:ext cx="4804725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marL="265113" indent="-265113" eaLnBrk="1" hangingPunct="1">
              <a:buSzPct val="120000"/>
              <a:buFont typeface="Arial" pitchFamily="34" charset="0"/>
              <a:buChar char="•"/>
            </a:pPr>
            <a:r>
              <a:rPr lang="ru-RU" sz="2400" b="0" dirty="0">
                <a:latin typeface="Calibri" pitchFamily="34" charset="0"/>
                <a:cs typeface="Calibri" pitchFamily="34" charset="0"/>
              </a:rPr>
              <a:t>В продукте реализованы автоматические обработчики служб доставки с поддержкой ряда действующих в России </a:t>
            </a:r>
            <a:r>
              <a:rPr lang="ru-RU" sz="2400" b="0" dirty="0" smtClean="0">
                <a:latin typeface="Calibri" pitchFamily="34" charset="0"/>
                <a:cs typeface="Calibri" pitchFamily="34" charset="0"/>
              </a:rPr>
              <a:t>служб.</a:t>
            </a:r>
            <a:endParaRPr lang="ru-RU" sz="2400" b="0" dirty="0">
              <a:latin typeface="Calibri" pitchFamily="34" charset="0"/>
              <a:cs typeface="Calibri" pitchFamily="34" charset="0"/>
            </a:endParaRPr>
          </a:p>
          <a:p>
            <a:pPr marL="265113" indent="-265113" eaLnBrk="1" hangingPunct="1">
              <a:buSzPct val="120000"/>
              <a:buFont typeface="Arial" pitchFamily="34" charset="0"/>
              <a:buChar char="•"/>
            </a:pPr>
            <a:endParaRPr lang="ru-RU" sz="2400" b="0" dirty="0" smtClean="0">
              <a:latin typeface="Calibri" pitchFamily="34" charset="0"/>
              <a:cs typeface="Calibri" pitchFamily="34" charset="0"/>
            </a:endParaRPr>
          </a:p>
          <a:p>
            <a:pPr marL="265113" indent="-265113" eaLnBrk="1" hangingPunct="1">
              <a:buSzPct val="120000"/>
              <a:buFont typeface="Arial" pitchFamily="34" charset="0"/>
              <a:buChar char="•"/>
            </a:pPr>
            <a:r>
              <a:rPr lang="ru-RU" sz="2400" b="0" dirty="0" smtClean="0">
                <a:latin typeface="Calibri" pitchFamily="34" charset="0"/>
                <a:cs typeface="Calibri" pitchFamily="34" charset="0"/>
              </a:rPr>
              <a:t>Стоимость </a:t>
            </a:r>
            <a:r>
              <a:rPr lang="ru-RU" sz="2400" b="0" dirty="0">
                <a:latin typeface="Calibri" pitchFamily="34" charset="0"/>
                <a:cs typeface="Calibri" pitchFamily="34" charset="0"/>
              </a:rPr>
              <a:t>доставки рассчитывается автоматически по установленному этими службами тарифному плану. </a:t>
            </a:r>
          </a:p>
        </p:txBody>
      </p:sp>
      <p:pic>
        <p:nvPicPr>
          <p:cNvPr id="59397" name="Picture 5" descr="LOGO-RP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070" y="5586692"/>
            <a:ext cx="1183192" cy="57209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8" name="Picture 6" descr="logo-spsr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2524" y="5586692"/>
            <a:ext cx="710983" cy="5702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6" name="Picture 4" descr="ups_pri_3pro_md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5521485"/>
            <a:ext cx="610810" cy="72691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79" y="371949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95913" y="211048"/>
            <a:ext cx="5478318" cy="642938"/>
          </a:xfrm>
        </p:spPr>
        <p:txBody>
          <a:bodyPr/>
          <a:lstStyle/>
          <a:p>
            <a:pPr algn="l"/>
            <a:r>
              <a:rPr lang="ru-RU" sz="2800" b="1" dirty="0">
                <a:latin typeface="Calibri" pitchFamily="34" charset="0"/>
                <a:cs typeface="Calibri" pitchFamily="34" charset="0"/>
              </a:rPr>
              <a:t>Доставка товаров</a:t>
            </a:r>
            <a:endParaRPr lang="ru-RU" sz="2800" b="1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6824"/>
            <a:ext cx="9144000" cy="68748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 bwMode="auto">
          <a:xfrm>
            <a:off x="0" y="5181600"/>
            <a:ext cx="9144000" cy="1672903"/>
          </a:xfrm>
          <a:prstGeom prst="rect">
            <a:avLst/>
          </a:prstGeom>
          <a:solidFill>
            <a:schemeClr val="bg1">
              <a:alpha val="86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5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228600" y="5515902"/>
            <a:ext cx="89154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ru-RU" sz="3200" b="0" dirty="0">
                <a:solidFill>
                  <a:schemeClr val="accent4"/>
                </a:solidFill>
                <a:latin typeface="Calibri" pitchFamily="34" charset="0"/>
                <a:ea typeface="Verdana" pitchFamily="34" charset="0"/>
                <a:cs typeface="Calibri" pitchFamily="34" charset="0"/>
              </a:rPr>
              <a:t>Управляйте товарами и заказами в «1С»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3" name="Text Box 4"/>
          <p:cNvSpPr txBox="1">
            <a:spLocks noChangeArrowheads="1"/>
          </p:cNvSpPr>
          <p:nvPr/>
        </p:nvSpPr>
        <p:spPr bwMode="auto">
          <a:xfrm>
            <a:off x="210592" y="1405719"/>
            <a:ext cx="4666207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marL="355600" indent="-355600" eaLnBrk="1" hangingPunct="1"/>
            <a:r>
              <a:rPr lang="en-US" sz="18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     </a:t>
            </a:r>
            <a:r>
              <a:rPr lang="ru-RU" sz="18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«</a:t>
            </a:r>
            <a:r>
              <a:rPr lang="ru-RU" sz="18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1С:Предприятие 8.2» и «1С-Битрикс: Управление сайтом» редакции «Малый бизнес», «Бизнес» и «Бизнес веб-кластер» полностью интегрированы на уровне обмена данными.</a:t>
            </a:r>
          </a:p>
        </p:txBody>
      </p:sp>
      <p:sp>
        <p:nvSpPr>
          <p:cNvPr id="61444" name="Text Box 6"/>
          <p:cNvSpPr txBox="1">
            <a:spLocks noChangeArrowheads="1"/>
          </p:cNvSpPr>
          <p:nvPr/>
        </p:nvSpPr>
        <p:spPr bwMode="auto">
          <a:xfrm>
            <a:off x="533984" y="3211428"/>
            <a:ext cx="4483100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sz="18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Решаемые бизнес-задачи:</a:t>
            </a:r>
          </a:p>
          <a:p>
            <a:pPr marL="95250" eaLnBrk="1" hangingPunct="1"/>
            <a:endParaRPr lang="ru-RU" sz="1800" b="0" dirty="0" smtClean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marL="273050" indent="-273050" eaLnBrk="1" hangingPunct="1">
              <a:buSzPct val="120000"/>
              <a:buBlip>
                <a:blip r:embed="rId2"/>
              </a:buBlip>
            </a:pPr>
            <a:r>
              <a:rPr lang="ru-RU" sz="18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Публикация </a:t>
            </a:r>
            <a:r>
              <a:rPr lang="ru-RU" sz="18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и обновление данных:</a:t>
            </a:r>
            <a:endParaRPr lang="en-US" sz="1800" b="0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eaLnBrk="1" hangingPunct="1"/>
            <a:endParaRPr lang="ru-RU" sz="1800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marL="355600" eaLnBrk="1" hangingPunct="1">
              <a:buSzPct val="70000"/>
              <a:buFontTx/>
              <a:buChar char="•"/>
            </a:pPr>
            <a:r>
              <a:rPr lang="en-US" sz="18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ru-RU" sz="18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прайс-листа</a:t>
            </a:r>
          </a:p>
          <a:p>
            <a:pPr marL="355600" eaLnBrk="1" hangingPunct="1">
              <a:buSzPct val="70000"/>
              <a:buFontTx/>
              <a:buChar char="•"/>
            </a:pPr>
            <a:r>
              <a:rPr lang="ru-RU" sz="18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каталога товаров</a:t>
            </a:r>
          </a:p>
          <a:p>
            <a:pPr marL="355600" eaLnBrk="1" hangingPunct="1">
              <a:buSzPct val="70000"/>
              <a:buFontTx/>
              <a:buChar char="•"/>
            </a:pPr>
            <a:r>
              <a:rPr lang="en-US" sz="18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ru-RU" sz="18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цен (розничных, оптовых, дилерских)</a:t>
            </a:r>
          </a:p>
          <a:p>
            <a:pPr marL="355600" eaLnBrk="1" hangingPunct="1">
              <a:buSzPct val="70000"/>
              <a:buFontTx/>
              <a:buChar char="•"/>
            </a:pPr>
            <a:r>
              <a:rPr lang="ru-RU" sz="18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остатков на </a:t>
            </a:r>
            <a:r>
              <a:rPr lang="ru-RU" sz="18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складе</a:t>
            </a:r>
          </a:p>
          <a:p>
            <a:pPr eaLnBrk="1" hangingPunct="1">
              <a:buSzPct val="70000"/>
            </a:pPr>
            <a:endParaRPr lang="ru-RU" sz="1800" b="0" dirty="0" smtClean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marL="285750" indent="-285750" eaLnBrk="1" hangingPunct="1">
              <a:buSzPct val="120000"/>
              <a:buBlip>
                <a:blip r:embed="rId2"/>
              </a:buBlip>
            </a:pPr>
            <a:r>
              <a:rPr lang="ru-RU" sz="18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Прием и обработка заказов</a:t>
            </a:r>
          </a:p>
          <a:p>
            <a:pPr eaLnBrk="1" hangingPunct="1"/>
            <a:endParaRPr lang="ru-RU" sz="1800" b="0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eaLnBrk="1" hangingPunct="1"/>
            <a:endParaRPr lang="ru-RU" sz="1800" b="0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08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4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354" y="141766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Аня\AppData\Local\Microsoft\Windows\Temporary Internet Files\Content.Outlook\36VJRQY6\line (2)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75" y="1206350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C:\Users\Аня\Desktop\box_inet-magazin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5071" y="1417660"/>
            <a:ext cx="2155546" cy="2432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0617" y="4162611"/>
            <a:ext cx="1899883" cy="18998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2623371"/>
            <a:ext cx="1294865" cy="12948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2"/>
          <p:cNvSpPr txBox="1">
            <a:spLocks noChangeArrowheads="1"/>
          </p:cNvSpPr>
          <p:nvPr/>
        </p:nvSpPr>
        <p:spPr>
          <a:xfrm>
            <a:off x="425720" y="221233"/>
            <a:ext cx="5822680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100" dirty="0">
                <a:solidFill>
                  <a:schemeClr val="accent4"/>
                </a:solidFill>
                <a:latin typeface="Calibri" pitchFamily="34" charset="0"/>
                <a:ea typeface="Verdana" pitchFamily="34" charset="0"/>
                <a:cs typeface="Calibri" pitchFamily="34" charset="0"/>
              </a:rPr>
              <a:t>Интеграция с «1С»</a:t>
            </a:r>
            <a:endParaRPr lang="ru-RU" sz="3100" dirty="0">
              <a:latin typeface="Calibri" pitchFamily="34" charset="0"/>
              <a:ea typeface="Verdana" pitchFamily="34" charset="0"/>
              <a:cs typeface="Calibri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 descr="shem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0362" y="1379662"/>
            <a:ext cx="3703638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68" name="Text Box 4"/>
          <p:cNvSpPr txBox="1">
            <a:spLocks noChangeArrowheads="1"/>
          </p:cNvSpPr>
          <p:nvPr/>
        </p:nvSpPr>
        <p:spPr bwMode="auto">
          <a:xfrm>
            <a:off x="577644" y="1429730"/>
            <a:ext cx="4226067" cy="4031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sz="16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В «1С:Предприятие» реализован </a:t>
            </a:r>
            <a:r>
              <a:rPr lang="ru-RU" sz="16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автоматизированный обмен</a:t>
            </a:r>
            <a:r>
              <a:rPr lang="ru-RU" sz="16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. Данные каталога, предложения, фотографии, описания, типы цен и цены выгружаются на сайт автоматически. </a:t>
            </a:r>
          </a:p>
          <a:p>
            <a:pPr eaLnBrk="1" hangingPunct="1"/>
            <a:endParaRPr lang="ru-RU" sz="1600" b="0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eaLnBrk="1" hangingPunct="1"/>
            <a:r>
              <a:rPr lang="ru-RU" sz="16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Можно настроить </a:t>
            </a:r>
            <a:r>
              <a:rPr lang="ru-RU" sz="16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график автоматического обмена</a:t>
            </a:r>
            <a:r>
              <a:rPr lang="ru-RU" sz="16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и </a:t>
            </a:r>
            <a:r>
              <a:rPr lang="ru-RU" sz="1600" b="0" dirty="0" err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профайл</a:t>
            </a:r>
            <a:r>
              <a:rPr lang="ru-RU" sz="16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, по которому система будет обновлять данные, например, раз в 10 минут. Можно настроить только выгрузку обновлений цен и остатков. </a:t>
            </a:r>
          </a:p>
          <a:p>
            <a:pPr eaLnBrk="1" hangingPunct="1"/>
            <a:endParaRPr lang="ru-RU" sz="1600" b="0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eaLnBrk="1" hangingPunct="1"/>
            <a:r>
              <a:rPr lang="ru-RU" sz="16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Аналогично может быть настроен прием заказов с сайта и обратной загрузкой из «1С» на сайт данных по изменению статусов автоматически</a:t>
            </a:r>
            <a:r>
              <a:rPr lang="ru-RU" sz="1400" b="0" dirty="0">
                <a:solidFill>
                  <a:srgbClr val="000000"/>
                </a:solidFill>
                <a:cs typeface="Arial" charset="0"/>
              </a:rPr>
              <a:t>.</a:t>
            </a: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9" y="64008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2"/>
          <p:cNvSpPr txBox="1">
            <a:spLocks noChangeArrowheads="1"/>
          </p:cNvSpPr>
          <p:nvPr/>
        </p:nvSpPr>
        <p:spPr>
          <a:xfrm>
            <a:off x="425720" y="221233"/>
            <a:ext cx="5822680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100" dirty="0" smtClean="0">
                <a:solidFill>
                  <a:schemeClr val="accent4"/>
                </a:solidFill>
                <a:latin typeface="Calibri" pitchFamily="34" charset="0"/>
                <a:ea typeface="Verdana" pitchFamily="34" charset="0"/>
                <a:cs typeface="Calibri" pitchFamily="34" charset="0"/>
              </a:rPr>
              <a:t>Обмен данными с «1С»</a:t>
            </a:r>
            <a:endParaRPr lang="ru-RU" sz="3100" dirty="0">
              <a:latin typeface="Calibri" pitchFamily="34" charset="0"/>
              <a:ea typeface="Verdana" pitchFamily="34" charset="0"/>
              <a:cs typeface="Calibri" pitchFamily="34" charset="0"/>
            </a:endParaRPr>
          </a:p>
        </p:txBody>
      </p:sp>
      <p:pic>
        <p:nvPicPr>
          <p:cNvPr id="14" name="Picture 4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354" y="141766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:\Users\Аня\AppData\Local\Microsoft\Windows\Temporary Internet Files\Content.Outlook\36VJRQY6\line (2)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75" y="1206350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72"/>
            <a:ext cx="9144000" cy="68583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 bwMode="auto">
          <a:xfrm>
            <a:off x="0" y="5012378"/>
            <a:ext cx="9154100" cy="1845622"/>
          </a:xfrm>
          <a:prstGeom prst="rect">
            <a:avLst/>
          </a:prstGeom>
          <a:solidFill>
            <a:srgbClr val="FFFFFF">
              <a:alpha val="85098"/>
            </a:srgb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0" tIns="72000" rIns="396000" bIns="144000" numCol="1" rtlCol="0" anchor="t" anchorCtr="0" compatLnSpc="1">
            <a:prstTxWarp prst="textNoShape">
              <a:avLst/>
            </a:prstTxWarp>
          </a:bodyPr>
          <a:lstStyle/>
          <a:p>
            <a:pPr marL="0" indent="0">
              <a:lnSpc>
                <a:spcPct val="80000"/>
              </a:lnSpc>
              <a:buFontTx/>
              <a:buNone/>
            </a:pPr>
            <a:endParaRPr lang="ru-RU" sz="2400" b="0" dirty="0" smtClean="0">
              <a:latin typeface="Calibri" pitchFamily="34" charset="0"/>
              <a:ea typeface="Verdana" pitchFamily="34" charset="0"/>
              <a:cs typeface="Calibri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92975" y="5279575"/>
            <a:ext cx="86106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0" dirty="0"/>
              <a:t>Ведение бизнеса в сети Интернет – это ключевое условие конкурентоспособности современных торговых компаний.</a:t>
            </a:r>
          </a:p>
        </p:txBody>
      </p:sp>
      <p:pic>
        <p:nvPicPr>
          <p:cNvPr id="10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5" name="Прямоугольник 1"/>
          <p:cNvSpPr>
            <a:spLocks noChangeArrowheads="1"/>
          </p:cNvSpPr>
          <p:nvPr/>
        </p:nvSpPr>
        <p:spPr bwMode="auto">
          <a:xfrm>
            <a:off x="594360" y="1382525"/>
            <a:ext cx="3352800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ru-RU" sz="18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Модуль обмена с сайтом включен в типовую поставку «1С:Управление торговлей 11.0.5.4». </a:t>
            </a:r>
          </a:p>
          <a:p>
            <a:endParaRPr lang="ru-RU" sz="1800" b="0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6451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4419" y="1523839"/>
            <a:ext cx="4721225" cy="2489200"/>
          </a:xfrm>
          <a:prstGeom prst="rect">
            <a:avLst/>
          </a:prstGeom>
          <a:noFill/>
          <a:ln w="12700">
            <a:solidFill>
              <a:schemeClr val="bg1">
                <a:lumMod val="75000"/>
                <a:alpha val="91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4517" name="Прямоугольник 2"/>
          <p:cNvSpPr>
            <a:spLocks noChangeArrowheads="1"/>
          </p:cNvSpPr>
          <p:nvPr/>
        </p:nvSpPr>
        <p:spPr bwMode="auto">
          <a:xfrm>
            <a:off x="609600" y="2794058"/>
            <a:ext cx="3144838" cy="3139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ru-RU" sz="18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В продукт встроена </a:t>
            </a:r>
            <a:r>
              <a:rPr lang="ru-RU" sz="18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поддержка работы с SKU </a:t>
            </a:r>
            <a:r>
              <a:rPr lang="ru-RU" sz="18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(Stock Keeping </a:t>
            </a:r>
            <a:r>
              <a:rPr lang="ru-RU" sz="18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Unit). </a:t>
            </a:r>
            <a:endParaRPr lang="ru-RU" sz="1800" b="0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endParaRPr lang="ru-RU" sz="1800" b="0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r>
              <a:rPr lang="ru-RU" sz="18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На один товар теперь можно  добавить разные ценовые предложения в зависимости от свойств или характеристик (например, цвет рубашки, размер одежды, комплектация автомобиля).</a:t>
            </a: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08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425720" y="221233"/>
            <a:ext cx="5822680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100" dirty="0">
                <a:solidFill>
                  <a:schemeClr val="accent4"/>
                </a:solidFill>
                <a:latin typeface="Calibri" pitchFamily="34" charset="0"/>
                <a:ea typeface="Verdana" pitchFamily="34" charset="0"/>
                <a:cs typeface="Calibri" pitchFamily="34" charset="0"/>
              </a:rPr>
              <a:t>Интеграция с «1С:Предприятие 8.2»</a:t>
            </a:r>
            <a:endParaRPr lang="ru-RU" sz="3100" dirty="0">
              <a:latin typeface="Calibri" pitchFamily="34" charset="0"/>
              <a:ea typeface="Verdana" pitchFamily="34" charset="0"/>
              <a:cs typeface="Calibri" pitchFamily="34" charset="0"/>
            </a:endParaRPr>
          </a:p>
        </p:txBody>
      </p:sp>
      <p:pic>
        <p:nvPicPr>
          <p:cNvPr id="15" name="Picture 2" descr="C:\Users\Аня\AppData\Local\Microsoft\Windows\Temporary Internet Files\Content.Outlook\36VJRQY6\line (2)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75" y="1206350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354" y="141766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6215" y="1"/>
            <a:ext cx="7187785" cy="68698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 bwMode="auto">
          <a:xfrm>
            <a:off x="0" y="5196348"/>
            <a:ext cx="9144000" cy="1672903"/>
          </a:xfrm>
          <a:prstGeom prst="rect">
            <a:avLst/>
          </a:prstGeom>
          <a:solidFill>
            <a:schemeClr val="bg1">
              <a:alpha val="86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28600" y="5515902"/>
            <a:ext cx="89154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buFontTx/>
              <a:buNone/>
            </a:pPr>
            <a:r>
              <a:rPr lang="ru-RU" sz="3200" b="0" dirty="0">
                <a:solidFill>
                  <a:schemeClr val="accent4"/>
                </a:solidFill>
                <a:latin typeface="Calibri" pitchFamily="34" charset="0"/>
                <a:ea typeface="Verdana" pitchFamily="34" charset="0"/>
                <a:cs typeface="Calibri" pitchFamily="34" charset="0"/>
              </a:rPr>
              <a:t>Поддерживайте обратную связь с клиентами</a:t>
            </a:r>
            <a:r>
              <a:rPr lang="en-US" sz="3200" b="0" dirty="0">
                <a:solidFill>
                  <a:schemeClr val="accent4"/>
                </a:solidFill>
                <a:latin typeface="Calibri" pitchFamily="34" charset="0"/>
                <a:ea typeface="Verdana" pitchFamily="34" charset="0"/>
                <a:cs typeface="Calibri" pitchFamily="34" charset="0"/>
              </a:rPr>
              <a:t> </a:t>
            </a:r>
            <a:r>
              <a:rPr lang="ru-RU" sz="3200" b="0" dirty="0">
                <a:solidFill>
                  <a:schemeClr val="accent4"/>
                </a:solidFill>
                <a:latin typeface="Calibri" pitchFamily="34" charset="0"/>
                <a:ea typeface="Verdana" pitchFamily="34" charset="0"/>
                <a:cs typeface="Calibri" pitchFamily="34" charset="0"/>
              </a:rPr>
              <a:t>и </a:t>
            </a:r>
            <a:r>
              <a:rPr lang="ru-RU" sz="3200" b="0" dirty="0" smtClean="0">
                <a:solidFill>
                  <a:schemeClr val="accent4"/>
                </a:solidFill>
                <a:latin typeface="Calibri" pitchFamily="34" charset="0"/>
                <a:ea typeface="Verdana" pitchFamily="34" charset="0"/>
                <a:cs typeface="Calibri" pitchFamily="34" charset="0"/>
              </a:rPr>
              <a:t>партнерами</a:t>
            </a:r>
            <a:endParaRPr lang="ru-RU" sz="3200" b="0" dirty="0">
              <a:solidFill>
                <a:srgbClr val="264F74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8953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3" name="Rectangle 5"/>
          <p:cNvSpPr>
            <a:spLocks noChangeArrowheads="1"/>
          </p:cNvSpPr>
          <p:nvPr/>
        </p:nvSpPr>
        <p:spPr bwMode="auto">
          <a:xfrm>
            <a:off x="-201866" y="1523843"/>
            <a:ext cx="4088066" cy="4524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pPr marL="730250" indent="-285750">
              <a:lnSpc>
                <a:spcPct val="120000"/>
              </a:lnSpc>
              <a:spcBef>
                <a:spcPct val="10000"/>
              </a:spcBef>
              <a:spcAft>
                <a:spcPct val="10000"/>
              </a:spcAft>
              <a:buSzPct val="120000"/>
              <a:buBlip>
                <a:blip r:embed="rId3"/>
              </a:buBlip>
              <a:tabLst>
                <a:tab pos="457200" algn="l"/>
              </a:tabLst>
            </a:pPr>
            <a:r>
              <a:rPr lang="ru-RU" sz="16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О</a:t>
            </a:r>
            <a:r>
              <a:rPr lang="ru-RU" sz="16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рганизация </a:t>
            </a:r>
            <a:r>
              <a:rPr lang="ru-RU" sz="16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и поддержка онлайн-сообществ</a:t>
            </a:r>
            <a:r>
              <a:rPr lang="ru-RU" sz="16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, формирование постоянной аудитории сайта</a:t>
            </a:r>
          </a:p>
          <a:p>
            <a:pPr marL="730250" indent="-285750">
              <a:lnSpc>
                <a:spcPct val="120000"/>
              </a:lnSpc>
              <a:spcBef>
                <a:spcPct val="10000"/>
              </a:spcBef>
              <a:spcAft>
                <a:spcPct val="10000"/>
              </a:spcAft>
              <a:buSzPct val="120000"/>
              <a:buBlip>
                <a:blip r:embed="rId3"/>
              </a:buBlip>
              <a:tabLst>
                <a:tab pos="457200" algn="l"/>
              </a:tabLst>
            </a:pPr>
            <a:r>
              <a:rPr lang="ru-RU" sz="16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О</a:t>
            </a:r>
            <a:r>
              <a:rPr lang="ru-RU" sz="16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ткрытые </a:t>
            </a:r>
            <a:r>
              <a:rPr lang="ru-RU" sz="16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и закрытые форумы, </a:t>
            </a:r>
            <a:endParaRPr lang="en-US" sz="1600" dirty="0" smtClean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marL="730250" indent="-285750">
              <a:lnSpc>
                <a:spcPct val="120000"/>
              </a:lnSpc>
              <a:spcBef>
                <a:spcPct val="10000"/>
              </a:spcBef>
              <a:spcAft>
                <a:spcPct val="10000"/>
              </a:spcAft>
              <a:buSzPct val="120000"/>
              <a:buBlip>
                <a:blip r:embed="rId3"/>
              </a:buBlip>
              <a:tabLst>
                <a:tab pos="457200" algn="l"/>
              </a:tabLst>
            </a:pPr>
            <a:r>
              <a:rPr lang="ru-RU" sz="1600" dirty="0" err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модерируемые</a:t>
            </a:r>
            <a:r>
              <a:rPr lang="ru-RU" sz="16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ru-RU" sz="16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и </a:t>
            </a:r>
            <a:r>
              <a:rPr lang="ru-RU" sz="1600" dirty="0" err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премодерируемые</a:t>
            </a:r>
            <a:r>
              <a:rPr lang="ru-RU" sz="16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для обсуждения продукции и материалов сайта</a:t>
            </a:r>
          </a:p>
          <a:p>
            <a:pPr marL="730250" indent="-285750">
              <a:lnSpc>
                <a:spcPct val="120000"/>
              </a:lnSpc>
              <a:spcBef>
                <a:spcPct val="10000"/>
              </a:spcBef>
              <a:spcAft>
                <a:spcPct val="10000"/>
              </a:spcAft>
              <a:buSzPct val="120000"/>
              <a:buBlip>
                <a:blip r:embed="rId3"/>
              </a:buBlip>
              <a:tabLst>
                <a:tab pos="457200" algn="l"/>
              </a:tabLst>
            </a:pPr>
            <a:r>
              <a:rPr lang="ru-RU" sz="16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П</a:t>
            </a:r>
            <a:r>
              <a:rPr lang="ru-RU" sz="16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одписка</a:t>
            </a:r>
            <a:r>
              <a:rPr lang="ru-RU" sz="16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ru-RU" sz="16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на сообщения форумов</a:t>
            </a:r>
          </a:p>
          <a:p>
            <a:pPr marL="730250" indent="-285750">
              <a:lnSpc>
                <a:spcPct val="120000"/>
              </a:lnSpc>
              <a:spcBef>
                <a:spcPct val="10000"/>
              </a:spcBef>
              <a:spcAft>
                <a:spcPct val="10000"/>
              </a:spcAft>
              <a:buSzPct val="120000"/>
              <a:buBlip>
                <a:blip r:embed="rId3"/>
              </a:buBlip>
              <a:tabLst>
                <a:tab pos="457200" algn="l"/>
              </a:tabLst>
            </a:pPr>
            <a:r>
              <a:rPr lang="ru-RU" sz="16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З</a:t>
            </a:r>
            <a:r>
              <a:rPr lang="ru-RU" sz="16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агрузка </a:t>
            </a:r>
            <a:r>
              <a:rPr lang="ru-RU" sz="16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иконок</a:t>
            </a:r>
            <a:r>
              <a:rPr lang="ru-RU" sz="16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и </a:t>
            </a:r>
            <a:r>
              <a:rPr lang="ru-RU" sz="16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смайликов</a:t>
            </a:r>
            <a:endParaRPr lang="ru-RU" sz="1600" b="0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marL="730250" indent="-285750">
              <a:lnSpc>
                <a:spcPct val="120000"/>
              </a:lnSpc>
              <a:spcBef>
                <a:spcPct val="10000"/>
              </a:spcBef>
              <a:spcAft>
                <a:spcPct val="10000"/>
              </a:spcAft>
              <a:buSzPct val="120000"/>
              <a:buBlip>
                <a:blip r:embed="rId3"/>
              </a:buBlip>
              <a:tabLst>
                <a:tab pos="457200" algn="l"/>
              </a:tabLst>
            </a:pPr>
            <a:r>
              <a:rPr lang="ru-RU" sz="16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Р</a:t>
            </a:r>
            <a:r>
              <a:rPr lang="ru-RU" sz="16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ейтинги</a:t>
            </a:r>
            <a:r>
              <a:rPr lang="ru-RU" sz="16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, </a:t>
            </a:r>
            <a:r>
              <a:rPr lang="ru-RU" sz="16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звания,</a:t>
            </a:r>
            <a:r>
              <a:rPr lang="ru-RU" sz="16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ru-RU" sz="16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баллы</a:t>
            </a:r>
            <a:r>
              <a:rPr lang="ru-RU" sz="16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участников, </a:t>
            </a:r>
            <a:endParaRPr lang="en-US" sz="1600" b="0" dirty="0" smtClean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marL="730250" indent="-285750">
              <a:lnSpc>
                <a:spcPct val="120000"/>
              </a:lnSpc>
              <a:spcBef>
                <a:spcPct val="10000"/>
              </a:spcBef>
              <a:spcAft>
                <a:spcPct val="10000"/>
              </a:spcAft>
              <a:buSzPct val="120000"/>
              <a:buBlip>
                <a:blip r:embed="rId3"/>
              </a:buBlip>
              <a:tabLst>
                <a:tab pos="457200" algn="l"/>
              </a:tabLst>
            </a:pPr>
            <a:r>
              <a:rPr lang="ru-RU" sz="1600" dirty="0" err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А</a:t>
            </a:r>
            <a:r>
              <a:rPr lang="ru-RU" sz="1600" dirty="0" err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нтиспам</a:t>
            </a:r>
            <a:r>
              <a:rPr lang="ru-RU" sz="16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ru-RU" sz="16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и </a:t>
            </a:r>
            <a:r>
              <a:rPr lang="ru-RU" sz="1600" dirty="0" err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антимат</a:t>
            </a:r>
            <a:r>
              <a:rPr lang="ru-RU" sz="16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, интеграция с информационными блоками и многое другое</a:t>
            </a: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08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0803" y="1664112"/>
            <a:ext cx="4837542" cy="3733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425720" y="221233"/>
            <a:ext cx="5822680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100" dirty="0">
                <a:solidFill>
                  <a:schemeClr val="accent4"/>
                </a:solidFill>
                <a:latin typeface="Calibri" pitchFamily="34" charset="0"/>
                <a:cs typeface="Calibri" pitchFamily="34" charset="0"/>
              </a:rPr>
              <a:t>Форумы</a:t>
            </a:r>
            <a:br>
              <a:rPr lang="ru-RU" sz="3100" dirty="0">
                <a:solidFill>
                  <a:schemeClr val="accent4"/>
                </a:solidFill>
                <a:latin typeface="Calibri" pitchFamily="34" charset="0"/>
                <a:cs typeface="Calibri" pitchFamily="34" charset="0"/>
              </a:rPr>
            </a:br>
            <a:r>
              <a:rPr lang="ru-RU" sz="3100" dirty="0">
                <a:solidFill>
                  <a:schemeClr val="accent4"/>
                </a:solidFill>
                <a:latin typeface="Calibri" pitchFamily="34" charset="0"/>
                <a:cs typeface="Calibri" pitchFamily="34" charset="0"/>
              </a:rPr>
              <a:t>Обсуждение товаров и </a:t>
            </a:r>
            <a:r>
              <a:rPr lang="ru-RU" sz="3100" dirty="0">
                <a:latin typeface="Calibri" pitchFamily="34" charset="0"/>
                <a:cs typeface="Calibri" pitchFamily="34" charset="0"/>
              </a:rPr>
              <a:t>магазина</a:t>
            </a:r>
            <a:endParaRPr lang="ru-RU" sz="3100" dirty="0">
              <a:latin typeface="Calibri" pitchFamily="34" charset="0"/>
              <a:ea typeface="Verdana" pitchFamily="34" charset="0"/>
              <a:cs typeface="Calibri" pitchFamily="34" charset="0"/>
            </a:endParaRPr>
          </a:p>
        </p:txBody>
      </p:sp>
      <p:pic>
        <p:nvPicPr>
          <p:cNvPr id="10" name="Picture 2" descr="C:\Users\Аня\AppData\Local\Microsoft\Windows\Temporary Internet Files\Content.Outlook\36VJRQY6\line (2)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75" y="1206350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7" name="Объект 2"/>
          <p:cNvSpPr>
            <a:spLocks noGrp="1"/>
          </p:cNvSpPr>
          <p:nvPr>
            <p:ph idx="1"/>
          </p:nvPr>
        </p:nvSpPr>
        <p:spPr>
          <a:xfrm>
            <a:off x="15240" y="1537648"/>
            <a:ext cx="4038600" cy="3428999"/>
          </a:xfrm>
        </p:spPr>
        <p:txBody>
          <a:bodyPr/>
          <a:lstStyle/>
          <a:p>
            <a:pPr marL="701675">
              <a:buSzPct val="120000"/>
              <a:buBlip>
                <a:blip r:embed="rId2"/>
              </a:buBlip>
            </a:pPr>
            <a:r>
              <a:rPr lang="ru-RU" sz="2000" dirty="0" smtClean="0"/>
              <a:t>поддержка облака тегов</a:t>
            </a:r>
          </a:p>
          <a:p>
            <a:pPr marL="701675">
              <a:buSzPct val="120000"/>
              <a:buBlip>
                <a:blip r:embed="rId2"/>
              </a:buBlip>
            </a:pPr>
            <a:r>
              <a:rPr lang="ru-RU" sz="2000" dirty="0" smtClean="0"/>
              <a:t>лента последних комментариев</a:t>
            </a:r>
          </a:p>
          <a:p>
            <a:pPr marL="701675">
              <a:buSzPct val="120000"/>
              <a:buBlip>
                <a:blip r:embed="rId2"/>
              </a:buBlip>
            </a:pPr>
            <a:r>
              <a:rPr lang="ru-RU" sz="2000" dirty="0" smtClean="0"/>
              <a:t>отдельно строится рейтинг новых и популярных блогов</a:t>
            </a:r>
          </a:p>
          <a:p>
            <a:pPr marL="701675">
              <a:buSzPct val="120000"/>
              <a:buBlip>
                <a:blip r:embed="rId2"/>
              </a:buBlip>
            </a:pPr>
            <a:r>
              <a:rPr lang="ru-RU" sz="2000" dirty="0" smtClean="0"/>
              <a:t>рейтинги и авторитеты</a:t>
            </a:r>
          </a:p>
          <a:p>
            <a:pPr marL="701675">
              <a:buSzPct val="120000"/>
              <a:buBlip>
                <a:blip r:embed="rId2"/>
              </a:buBlip>
            </a:pPr>
            <a:r>
              <a:rPr lang="ru-RU" sz="2000" dirty="0" smtClean="0"/>
              <a:t>черновик сообщения</a:t>
            </a:r>
          </a:p>
          <a:p>
            <a:pPr marL="701675">
              <a:buSzPct val="120000"/>
              <a:buBlip>
                <a:blip r:embed="rId2"/>
              </a:buBlip>
            </a:pPr>
            <a:r>
              <a:rPr lang="ru-RU" sz="2000" dirty="0" smtClean="0"/>
              <a:t>календарь сообщений</a:t>
            </a:r>
          </a:p>
          <a:p>
            <a:pPr marL="701675">
              <a:buSzPct val="120000"/>
              <a:buBlip>
                <a:blip r:embed="rId2"/>
              </a:buBlip>
            </a:pPr>
            <a:r>
              <a:rPr lang="ru-RU" sz="2000" dirty="0" smtClean="0"/>
              <a:t>Trackback-и</a:t>
            </a:r>
          </a:p>
          <a:p>
            <a:pPr marL="701675">
              <a:buSzPct val="120000"/>
              <a:buBlip>
                <a:blip r:embed="rId2"/>
              </a:buBlip>
            </a:pPr>
            <a:r>
              <a:rPr lang="ru-RU" sz="2000" dirty="0" smtClean="0"/>
              <a:t>древовидные комментарии 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2500" y="1611388"/>
            <a:ext cx="4459177" cy="27574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08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425720" y="221233"/>
            <a:ext cx="5822680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100" dirty="0">
                <a:solidFill>
                  <a:srgbClr val="00091A"/>
                </a:solidFill>
                <a:ea typeface="Verdana" pitchFamily="34" charset="0"/>
                <a:cs typeface="Verdana" pitchFamily="34" charset="0"/>
              </a:rPr>
              <a:t>Блоги</a:t>
            </a:r>
            <a:r>
              <a:rPr lang="ru-RU" sz="3100" dirty="0">
                <a:solidFill>
                  <a:srgbClr val="264F74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endParaRPr lang="ru-RU" sz="3100" dirty="0">
              <a:latin typeface="Calibri" pitchFamily="34" charset="0"/>
              <a:ea typeface="Verdana" pitchFamily="34" charset="0"/>
              <a:cs typeface="Calibri" pitchFamily="34" charset="0"/>
            </a:endParaRPr>
          </a:p>
        </p:txBody>
      </p:sp>
      <p:pic>
        <p:nvPicPr>
          <p:cNvPr id="10" name="Picture 2" descr="C:\Users\Аня\AppData\Local\Microsoft\Windows\Temporary Internet Files\Content.Outlook\36VJRQY6\line (2)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75" y="1206350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1" name="Rectangle 3"/>
          <p:cNvSpPr>
            <a:spLocks noChangeArrowheads="1"/>
          </p:cNvSpPr>
          <p:nvPr/>
        </p:nvSpPr>
        <p:spPr bwMode="auto">
          <a:xfrm>
            <a:off x="535489" y="1365141"/>
            <a:ext cx="44577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r>
              <a:rPr lang="ru-RU" sz="18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Организации списков рассылки и подписки на них посетителей сайта.</a:t>
            </a:r>
          </a:p>
        </p:txBody>
      </p:sp>
      <p:sp>
        <p:nvSpPr>
          <p:cNvPr id="68612" name="Rectangle 4"/>
          <p:cNvSpPr>
            <a:spLocks noChangeArrowheads="1"/>
          </p:cNvSpPr>
          <p:nvPr/>
        </p:nvSpPr>
        <p:spPr bwMode="auto">
          <a:xfrm>
            <a:off x="348673" y="2259762"/>
            <a:ext cx="4724400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pPr marL="285750" indent="-285750">
              <a:spcBef>
                <a:spcPts val="0"/>
              </a:spcBef>
              <a:spcAft>
                <a:spcPts val="0"/>
              </a:spcAft>
              <a:buSzPct val="120000"/>
              <a:buBlip>
                <a:blip r:embed="rId3"/>
              </a:buBlip>
            </a:pPr>
            <a:r>
              <a:rPr lang="en-US" sz="16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e-mail </a:t>
            </a:r>
            <a:r>
              <a:rPr lang="ru-RU" sz="16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рассылки </a:t>
            </a:r>
            <a:r>
              <a:rPr lang="ru-RU" sz="16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материалов сайта с ручной или автоматической генерацией</a:t>
            </a:r>
          </a:p>
          <a:p>
            <a:pPr marL="285750" indent="-285750">
              <a:spcBef>
                <a:spcPts val="0"/>
              </a:spcBef>
              <a:spcAft>
                <a:spcPts val="0"/>
              </a:spcAft>
              <a:buSzPct val="120000"/>
              <a:buBlip>
                <a:blip r:embed="rId3"/>
              </a:buBlip>
            </a:pPr>
            <a:r>
              <a:rPr lang="ru-RU" sz="16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рассылка </a:t>
            </a:r>
            <a:r>
              <a:rPr lang="ru-RU" sz="16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в </a:t>
            </a:r>
            <a:r>
              <a:rPr lang="en-US" sz="16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html </a:t>
            </a:r>
            <a:r>
              <a:rPr lang="ru-RU" sz="16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или текстовом </a:t>
            </a:r>
            <a:r>
              <a:rPr lang="ru-RU" sz="16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формате</a:t>
            </a:r>
          </a:p>
          <a:p>
            <a:pPr marL="285750" indent="-285750">
              <a:spcBef>
                <a:spcPts val="0"/>
              </a:spcBef>
              <a:spcAft>
                <a:spcPts val="0"/>
              </a:spcAft>
              <a:buSzPct val="120000"/>
              <a:buBlip>
                <a:blip r:embed="rId3"/>
              </a:buBlip>
            </a:pPr>
            <a:endParaRPr lang="ru-RU" sz="1600" b="0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marL="285750" indent="-285750">
              <a:spcBef>
                <a:spcPts val="0"/>
              </a:spcBef>
              <a:spcAft>
                <a:spcPts val="0"/>
              </a:spcAft>
              <a:buSzPct val="120000"/>
              <a:buBlip>
                <a:blip r:embed="rId3"/>
              </a:buBlip>
            </a:pPr>
            <a:r>
              <a:rPr lang="ru-RU" sz="16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организация процесса подписки </a:t>
            </a:r>
            <a:r>
              <a:rPr lang="ru-RU" sz="16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по одному из трех вариантов (с </a:t>
            </a:r>
            <a:r>
              <a:rPr lang="ru-RU" sz="16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обязательной </a:t>
            </a:r>
            <a:r>
              <a:rPr lang="ru-RU" sz="16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регистрацией, анонимная, на выбор пользователя)</a:t>
            </a:r>
          </a:p>
          <a:p>
            <a:pPr marL="285750" indent="-285750">
              <a:spcBef>
                <a:spcPts val="0"/>
              </a:spcBef>
              <a:spcAft>
                <a:spcPts val="0"/>
              </a:spcAft>
              <a:buSzPct val="120000"/>
              <a:buBlip>
                <a:blip r:embed="rId3"/>
              </a:buBlip>
            </a:pPr>
            <a:r>
              <a:rPr lang="ru-RU" sz="16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отправка подписчику </a:t>
            </a:r>
            <a:r>
              <a:rPr lang="ru-RU" sz="16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письма с подтверждением подписки</a:t>
            </a:r>
            <a:endParaRPr lang="ru-RU" sz="1600" b="0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marL="285750" indent="-285750">
              <a:spcBef>
                <a:spcPts val="0"/>
              </a:spcBef>
              <a:spcAft>
                <a:spcPts val="0"/>
              </a:spcAft>
              <a:buSzPct val="120000"/>
              <a:buBlip>
                <a:blip r:embed="rId3"/>
              </a:buBlip>
            </a:pPr>
            <a:r>
              <a:rPr lang="ru-RU" sz="16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рассылка по подписчикам, группам пользователей, произвольному списку адресов</a:t>
            </a:r>
          </a:p>
          <a:p>
            <a:pPr marL="285750" indent="-285750">
              <a:spcBef>
                <a:spcPts val="0"/>
              </a:spcBef>
              <a:spcAft>
                <a:spcPts val="0"/>
              </a:spcAft>
              <a:buSzPct val="120000"/>
              <a:buBlip>
                <a:blip r:embed="rId3"/>
              </a:buBlip>
            </a:pPr>
            <a:r>
              <a:rPr lang="ru-RU" sz="16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отчет</a:t>
            </a:r>
            <a:r>
              <a:rPr lang="ru-RU" sz="16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о состоянии отправки рассылок, и возможность фиксации фактов прочтения писем </a:t>
            </a:r>
          </a:p>
          <a:p>
            <a:pPr marL="285750" indent="-285750">
              <a:spcBef>
                <a:spcPts val="0"/>
              </a:spcBef>
              <a:spcAft>
                <a:spcPts val="0"/>
              </a:spcAft>
              <a:buSzPct val="120000"/>
              <a:buBlip>
                <a:blip r:embed="rId3"/>
              </a:buBlip>
            </a:pPr>
            <a:r>
              <a:rPr lang="ru-RU" sz="16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импорт/экспорт базы подписчиков </a:t>
            </a:r>
            <a:r>
              <a:rPr lang="ru-RU" sz="16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и многое другое 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2357" y="1536700"/>
            <a:ext cx="3947010" cy="3641864"/>
          </a:xfrm>
          <a:prstGeom prst="rect">
            <a:avLst/>
          </a:prstGeom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08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Rectangle 2"/>
          <p:cNvSpPr txBox="1">
            <a:spLocks noChangeArrowheads="1"/>
          </p:cNvSpPr>
          <p:nvPr/>
        </p:nvSpPr>
        <p:spPr>
          <a:xfrm>
            <a:off x="425720" y="221233"/>
            <a:ext cx="5822680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100" dirty="0">
                <a:solidFill>
                  <a:srgbClr val="00091A"/>
                </a:solidFill>
                <a:latin typeface="Calibri" pitchFamily="34" charset="0"/>
                <a:cs typeface="Calibri" pitchFamily="34" charset="0"/>
              </a:rPr>
              <a:t>Рассылки покупателям и подписчикам</a:t>
            </a:r>
            <a:endParaRPr lang="ru-RU" sz="3100" dirty="0">
              <a:latin typeface="Calibri" pitchFamily="34" charset="0"/>
              <a:ea typeface="Verdana" pitchFamily="34" charset="0"/>
              <a:cs typeface="Calibri" pitchFamily="34" charset="0"/>
            </a:endParaRPr>
          </a:p>
        </p:txBody>
      </p:sp>
      <p:pic>
        <p:nvPicPr>
          <p:cNvPr id="15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C:\Users\Аня\AppData\Local\Microsoft\Windows\Temporary Internet Files\Content.Outlook\36VJRQY6\line (2)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75" y="1206350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354" y="141766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6" name="Rectangle 4"/>
          <p:cNvSpPr>
            <a:spLocks noChangeArrowheads="1"/>
          </p:cNvSpPr>
          <p:nvPr/>
        </p:nvSpPr>
        <p:spPr bwMode="auto">
          <a:xfrm>
            <a:off x="479344" y="1919014"/>
            <a:ext cx="4572000" cy="467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marL="285750" indent="-285750">
              <a:spcBef>
                <a:spcPct val="10000"/>
              </a:spcBef>
              <a:spcAft>
                <a:spcPct val="10000"/>
              </a:spcAft>
              <a:buSzPct val="120000"/>
              <a:buBlip>
                <a:blip r:embed="rId3"/>
              </a:buBlip>
            </a:pPr>
            <a:r>
              <a:rPr lang="ru-RU" sz="16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создавать </a:t>
            </a:r>
            <a:r>
              <a:rPr lang="ru-RU" sz="16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группы опросов</a:t>
            </a:r>
            <a:endParaRPr lang="ru-RU" sz="1600" b="0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marL="285750" indent="-285750">
              <a:spcBef>
                <a:spcPct val="10000"/>
              </a:spcBef>
              <a:spcAft>
                <a:spcPct val="10000"/>
              </a:spcAft>
              <a:buSzPct val="120000"/>
              <a:buBlip>
                <a:blip r:embed="rId3"/>
              </a:buBlip>
            </a:pPr>
            <a:r>
              <a:rPr lang="ru-RU" sz="16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проводить </a:t>
            </a:r>
            <a:r>
              <a:rPr lang="ru-RU" sz="16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опросы по установленному графику</a:t>
            </a:r>
            <a:r>
              <a:rPr lang="ru-RU" sz="16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</a:t>
            </a:r>
          </a:p>
          <a:p>
            <a:pPr marL="285750" indent="-285750">
              <a:spcBef>
                <a:spcPct val="10000"/>
              </a:spcBef>
              <a:spcAft>
                <a:spcPct val="10000"/>
              </a:spcAft>
              <a:buSzPct val="120000"/>
              <a:buBlip>
                <a:blip r:embed="rId3"/>
              </a:buBlip>
            </a:pPr>
            <a:r>
              <a:rPr lang="ru-RU" sz="16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использовать группу опросов </a:t>
            </a:r>
            <a:r>
              <a:rPr lang="ru-RU" sz="16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одновременно на нескольких сайтах</a:t>
            </a:r>
            <a:r>
              <a:rPr lang="ru-RU" sz="16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</a:t>
            </a:r>
          </a:p>
          <a:p>
            <a:pPr marL="285750" indent="-285750">
              <a:spcBef>
                <a:spcPct val="10000"/>
              </a:spcBef>
              <a:spcAft>
                <a:spcPct val="10000"/>
              </a:spcAft>
              <a:buSzPct val="120000"/>
              <a:buBlip>
                <a:blip r:embed="rId3"/>
              </a:buBlip>
            </a:pPr>
            <a:r>
              <a:rPr lang="ru-RU" sz="16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назначить </a:t>
            </a:r>
            <a:r>
              <a:rPr lang="ru-RU" sz="16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различные права доступа</a:t>
            </a:r>
            <a:r>
              <a:rPr lang="ru-RU" sz="16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к опросам группы для разных групп пользователей </a:t>
            </a:r>
          </a:p>
          <a:p>
            <a:pPr marL="285750" indent="-285750">
              <a:spcBef>
                <a:spcPct val="10000"/>
              </a:spcBef>
              <a:spcAft>
                <a:spcPct val="10000"/>
              </a:spcAft>
              <a:buSzPct val="120000"/>
              <a:buBlip>
                <a:blip r:embed="rId3"/>
              </a:buBlip>
            </a:pPr>
            <a:r>
              <a:rPr lang="ru-RU" sz="16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выбрать </a:t>
            </a:r>
            <a:r>
              <a:rPr lang="ru-RU" sz="16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шаблон показа</a:t>
            </a:r>
            <a:r>
              <a:rPr lang="ru-RU" sz="16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ru-RU" sz="16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опроса</a:t>
            </a:r>
            <a:r>
              <a:rPr lang="ru-RU" sz="16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</a:t>
            </a:r>
          </a:p>
          <a:p>
            <a:pPr marL="285750" indent="-285750">
              <a:spcBef>
                <a:spcPct val="10000"/>
              </a:spcBef>
              <a:spcAft>
                <a:spcPct val="10000"/>
              </a:spcAft>
              <a:buSzPct val="120000"/>
              <a:buBlip>
                <a:blip r:embed="rId3"/>
              </a:buBlip>
            </a:pPr>
            <a:r>
              <a:rPr lang="ru-RU" sz="16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выбрать </a:t>
            </a:r>
            <a:r>
              <a:rPr lang="ru-RU" sz="16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шаблон представления результатов опроса</a:t>
            </a:r>
            <a:r>
              <a:rPr lang="ru-RU" sz="16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</a:t>
            </a:r>
          </a:p>
          <a:p>
            <a:pPr marL="285750" indent="-285750">
              <a:spcBef>
                <a:spcPct val="10000"/>
              </a:spcBef>
              <a:spcAft>
                <a:spcPct val="10000"/>
              </a:spcAft>
              <a:buSzPct val="120000"/>
              <a:buBlip>
                <a:blip r:embed="rId3"/>
              </a:buBlip>
            </a:pPr>
            <a:r>
              <a:rPr lang="ru-RU" sz="16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отсылать </a:t>
            </a:r>
            <a:r>
              <a:rPr lang="ru-RU" sz="16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уведомление по e-</a:t>
            </a:r>
            <a:r>
              <a:rPr lang="ru-RU" sz="1600" dirty="0" err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mail</a:t>
            </a:r>
            <a:r>
              <a:rPr lang="ru-RU" sz="16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на каждое голосование </a:t>
            </a:r>
          </a:p>
          <a:p>
            <a:pPr marL="285750" indent="-285750">
              <a:spcBef>
                <a:spcPct val="10000"/>
              </a:spcBef>
              <a:spcAft>
                <a:spcPct val="10000"/>
              </a:spcAft>
              <a:buSzPct val="120000"/>
              <a:buBlip>
                <a:blip r:embed="rId3"/>
              </a:buBlip>
            </a:pPr>
            <a:r>
              <a:rPr lang="ru-RU" sz="16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регистрировать события</a:t>
            </a:r>
            <a:r>
              <a:rPr lang="ru-RU" sz="16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в модуле статистики в момент голосования </a:t>
            </a:r>
          </a:p>
          <a:p>
            <a:pPr marL="285750" indent="-285750">
              <a:spcBef>
                <a:spcPct val="10000"/>
              </a:spcBef>
              <a:spcAft>
                <a:spcPct val="10000"/>
              </a:spcAft>
              <a:buSzPct val="120000"/>
              <a:buBlip>
                <a:blip r:embed="rId3"/>
              </a:buBlip>
            </a:pPr>
            <a:r>
              <a:rPr lang="ru-RU" sz="16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отслеживать уникальность посетителей</a:t>
            </a:r>
            <a:r>
              <a:rPr lang="ru-RU" sz="16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и многое другое</a:t>
            </a:r>
          </a:p>
        </p:txBody>
      </p:sp>
      <p:sp>
        <p:nvSpPr>
          <p:cNvPr id="69637" name="Rectangle 6"/>
          <p:cNvSpPr>
            <a:spLocks noChangeArrowheads="1"/>
          </p:cNvSpPr>
          <p:nvPr/>
        </p:nvSpPr>
        <p:spPr bwMode="auto">
          <a:xfrm>
            <a:off x="590916" y="1359380"/>
            <a:ext cx="151131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r>
              <a:rPr lang="ru-RU" sz="20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Вы можете:</a:t>
            </a:r>
            <a:r>
              <a:rPr lang="ru-RU" sz="20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</a:t>
            </a:r>
            <a:endParaRPr lang="ru-RU" sz="2000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0134" y="1999518"/>
            <a:ext cx="3630506" cy="2133600"/>
          </a:xfrm>
          <a:prstGeom prst="rect">
            <a:avLst/>
          </a:prstGeom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08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Rectangle 2"/>
          <p:cNvSpPr txBox="1">
            <a:spLocks noChangeArrowheads="1"/>
          </p:cNvSpPr>
          <p:nvPr/>
        </p:nvSpPr>
        <p:spPr>
          <a:xfrm>
            <a:off x="425720" y="221233"/>
            <a:ext cx="5822680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100" dirty="0">
                <a:solidFill>
                  <a:srgbClr val="00091A"/>
                </a:solidFill>
                <a:latin typeface="Calibri" pitchFamily="34" charset="0"/>
                <a:cs typeface="Calibri" pitchFamily="34" charset="0"/>
              </a:rPr>
              <a:t>Опросы и анализ мнений посетителей</a:t>
            </a:r>
            <a:endParaRPr lang="ru-RU" sz="3100" dirty="0">
              <a:latin typeface="Calibri" pitchFamily="34" charset="0"/>
              <a:ea typeface="Verdana" pitchFamily="34" charset="0"/>
              <a:cs typeface="Calibri" pitchFamily="34" charset="0"/>
            </a:endParaRPr>
          </a:p>
        </p:txBody>
      </p:sp>
      <p:pic>
        <p:nvPicPr>
          <p:cNvPr id="15" name="Picture 2" descr="C:\Users\Аня\AppData\Local\Microsoft\Windows\Temporary Internet Files\Content.Outlook\36VJRQY6\line (2)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75" y="1206350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354" y="141766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9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6530" y="1513939"/>
            <a:ext cx="4291484" cy="26646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660" name="Прямоугольник 2"/>
          <p:cNvSpPr>
            <a:spLocks noChangeArrowheads="1"/>
          </p:cNvSpPr>
          <p:nvPr/>
        </p:nvSpPr>
        <p:spPr bwMode="auto">
          <a:xfrm>
            <a:off x="560372" y="1386082"/>
            <a:ext cx="4054888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ru-RU" sz="2000" b="0" dirty="0">
                <a:latin typeface="Calibri" pitchFamily="34" charset="0"/>
                <a:ea typeface="Verdana" pitchFamily="34" charset="0"/>
                <a:cs typeface="Calibri" pitchFamily="34" charset="0"/>
              </a:rPr>
              <a:t>Возможность организовывать сообщества на сайте, создавать рабочие </a:t>
            </a:r>
            <a:r>
              <a:rPr lang="ru-RU" sz="2000" b="0" dirty="0" smtClean="0">
                <a:latin typeface="Calibri" pitchFamily="34" charset="0"/>
                <a:ea typeface="Verdana" pitchFamily="34" charset="0"/>
                <a:cs typeface="Calibri" pitchFamily="34" charset="0"/>
              </a:rPr>
              <a:t>группы</a:t>
            </a:r>
            <a:r>
              <a:rPr lang="ru-RU" sz="2000" b="0" dirty="0">
                <a:latin typeface="Calibri" pitchFamily="34" charset="0"/>
                <a:ea typeface="Verdana" pitchFamily="34" charset="0"/>
                <a:cs typeface="Calibri" pitchFamily="34" charset="0"/>
              </a:rPr>
              <a:t>, обмениваться личными сообщениями и размещать личные документы и фото на странице своего </a:t>
            </a:r>
            <a:r>
              <a:rPr lang="ru-RU" sz="2000" b="0" dirty="0" smtClean="0">
                <a:latin typeface="Calibri" pitchFamily="34" charset="0"/>
                <a:ea typeface="Verdana" pitchFamily="34" charset="0"/>
                <a:cs typeface="Calibri" pitchFamily="34" charset="0"/>
              </a:rPr>
              <a:t>профиля</a:t>
            </a:r>
            <a:endParaRPr lang="ru-RU" sz="2000" b="0" dirty="0">
              <a:latin typeface="Calibri" pitchFamily="34" charset="0"/>
              <a:ea typeface="Verdana" pitchFamily="34" charset="0"/>
              <a:cs typeface="Calibri" pitchFamily="34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08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 descr="C:\Users\Аня\AppData\Local\Microsoft\Windows\Temporary Internet Files\Content.Outlook\36VJRQY6\line (2)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75" y="1206350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2"/>
          <p:cNvSpPr txBox="1">
            <a:spLocks noChangeArrowheads="1"/>
          </p:cNvSpPr>
          <p:nvPr/>
        </p:nvSpPr>
        <p:spPr>
          <a:xfrm>
            <a:off x="425720" y="221233"/>
            <a:ext cx="5822680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100" dirty="0">
                <a:solidFill>
                  <a:srgbClr val="00091A"/>
                </a:solidFill>
                <a:latin typeface="Calibri" pitchFamily="34" charset="0"/>
                <a:cs typeface="Calibri" pitchFamily="34" charset="0"/>
              </a:rPr>
              <a:t>Социальные сети</a:t>
            </a:r>
            <a:endParaRPr lang="ru-RU" sz="3100" dirty="0">
              <a:latin typeface="Calibri" pitchFamily="34" charset="0"/>
              <a:ea typeface="Verdana" pitchFamily="34" charset="0"/>
              <a:cs typeface="Calibri" pitchFamily="34" charset="0"/>
            </a:endParaRPr>
          </a:p>
        </p:txBody>
      </p:sp>
      <p:pic>
        <p:nvPicPr>
          <p:cNvPr id="14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354" y="141766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53576" y="1391268"/>
            <a:ext cx="4087812" cy="397031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sz="18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Реализована поддержка </a:t>
            </a:r>
            <a:br>
              <a:rPr lang="ru-RU" sz="18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ru-RU" sz="18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социальных сетей: </a:t>
            </a:r>
          </a:p>
          <a:p>
            <a:pPr marL="373062" indent="-285750">
              <a:buBlip>
                <a:blip r:embed="rId3"/>
              </a:buBlip>
              <a:defRPr/>
            </a:pPr>
            <a:r>
              <a:rPr lang="en-US" sz="18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Facebook</a:t>
            </a:r>
            <a:endParaRPr lang="ru-RU" sz="1800" b="0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marL="373062" indent="-285750">
              <a:buBlip>
                <a:blip r:embed="rId3"/>
              </a:buBlip>
              <a:defRPr/>
            </a:pPr>
            <a:r>
              <a:rPr lang="ru-RU" sz="1800" b="0" dirty="0" err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Вконтакте</a:t>
            </a:r>
            <a:endParaRPr lang="ru-RU" sz="1800" b="0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marL="373062" indent="-285750">
              <a:buBlip>
                <a:blip r:embed="rId3"/>
              </a:buBlip>
              <a:defRPr/>
            </a:pPr>
            <a:r>
              <a:rPr lang="ru-RU" sz="1800" b="0" dirty="0" err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МойМир</a:t>
            </a:r>
            <a:r>
              <a:rPr lang="ru-RU" sz="18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@</a:t>
            </a:r>
            <a:r>
              <a:rPr lang="en-US" sz="1800" b="0" dirty="0" err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Mail.Ru</a:t>
            </a:r>
            <a:endParaRPr lang="ru-RU" sz="1800" b="0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marL="373062" indent="-285750">
              <a:buBlip>
                <a:blip r:embed="rId3"/>
              </a:buBlip>
              <a:defRPr/>
            </a:pPr>
            <a:r>
              <a:rPr lang="en-US" sz="18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Twitter</a:t>
            </a:r>
            <a:endParaRPr lang="ru-RU" sz="1800" b="0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>
              <a:defRPr/>
            </a:pPr>
            <a:r>
              <a:rPr lang="ru-RU" sz="18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и внешние сервисы авторизации: </a:t>
            </a:r>
          </a:p>
          <a:p>
            <a:pPr marL="373062" indent="-285750">
              <a:buBlip>
                <a:blip r:embed="rId3"/>
              </a:buBlip>
              <a:defRPr/>
            </a:pPr>
            <a:r>
              <a:rPr lang="ru-RU" sz="18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Яндекс</a:t>
            </a:r>
          </a:p>
          <a:p>
            <a:pPr marL="373062" indent="-285750">
              <a:buBlip>
                <a:blip r:embed="rId3"/>
              </a:buBlip>
              <a:defRPr/>
            </a:pPr>
            <a:r>
              <a:rPr lang="en-US" sz="1800" b="0" dirty="0" err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Livejournal</a:t>
            </a:r>
            <a:endParaRPr lang="ru-RU" sz="1800" b="0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marL="373062" indent="-285750">
              <a:buBlip>
                <a:blip r:embed="rId3"/>
              </a:buBlip>
              <a:defRPr/>
            </a:pPr>
            <a:r>
              <a:rPr lang="en-US" sz="1800" b="0" dirty="0" err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Mail.Ru</a:t>
            </a:r>
            <a:endParaRPr lang="ru-RU" sz="1800" b="0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marL="373062" indent="-285750">
              <a:buBlip>
                <a:blip r:embed="rId3"/>
              </a:buBlip>
              <a:defRPr/>
            </a:pPr>
            <a:r>
              <a:rPr lang="en-US" sz="18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Google</a:t>
            </a:r>
            <a:endParaRPr lang="ru-RU" sz="1800" b="0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marL="373062" indent="-285750">
              <a:buBlip>
                <a:blip r:embed="rId3"/>
              </a:buBlip>
              <a:defRPr/>
            </a:pPr>
            <a:r>
              <a:rPr lang="en-US" sz="1800" b="0" dirty="0" err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Liveinternet</a:t>
            </a:r>
            <a:endParaRPr lang="ru-RU" sz="1800" b="0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marL="373062" indent="-285750">
              <a:buBlip>
                <a:blip r:embed="rId3"/>
              </a:buBlip>
              <a:defRPr/>
            </a:pPr>
            <a:r>
              <a:rPr lang="en-US" sz="18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Blogger</a:t>
            </a:r>
            <a:endParaRPr lang="ru-RU" sz="1800" b="0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marL="373062" indent="-285750">
              <a:buBlip>
                <a:blip r:embed="rId3"/>
              </a:buBlip>
              <a:defRPr/>
            </a:pPr>
            <a:r>
              <a:rPr lang="en-US" sz="18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Rambler</a:t>
            </a:r>
            <a:endParaRPr lang="ru-RU" sz="1800" b="0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1508" name="Picture 2" descr="C:\Users\Natalia\Pictures\screens\соцсети\social5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0725" y="1516621"/>
            <a:ext cx="4781550" cy="2908300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509" name="Прямоугольник 2"/>
          <p:cNvSpPr>
            <a:spLocks noChangeArrowheads="1"/>
          </p:cNvSpPr>
          <p:nvPr/>
        </p:nvSpPr>
        <p:spPr bwMode="auto">
          <a:xfrm>
            <a:off x="496570" y="5612054"/>
            <a:ext cx="556895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ru-RU" sz="18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Владельцы сайтов могут предоставить своим пользователям возможность авторизоваться под уже существующим аккаунтом из социальной сети. 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08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Rectangle 2"/>
          <p:cNvSpPr txBox="1">
            <a:spLocks noChangeArrowheads="1"/>
          </p:cNvSpPr>
          <p:nvPr/>
        </p:nvSpPr>
        <p:spPr>
          <a:xfrm>
            <a:off x="425720" y="221233"/>
            <a:ext cx="5822680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100" dirty="0">
                <a:solidFill>
                  <a:srgbClr val="00091A"/>
                </a:solidFill>
                <a:latin typeface="Calibri" pitchFamily="34" charset="0"/>
                <a:ea typeface="Verdana" pitchFamily="34" charset="0"/>
                <a:cs typeface="Calibri" pitchFamily="34" charset="0"/>
              </a:rPr>
              <a:t>Интеграция с социальными сетями</a:t>
            </a:r>
            <a:endParaRPr lang="ru-RU" sz="3100" dirty="0">
              <a:latin typeface="Calibri" pitchFamily="34" charset="0"/>
              <a:ea typeface="Verdana" pitchFamily="34" charset="0"/>
              <a:cs typeface="Calibri" pitchFamily="34" charset="0"/>
            </a:endParaRPr>
          </a:p>
        </p:txBody>
      </p:sp>
      <p:pic>
        <p:nvPicPr>
          <p:cNvPr id="14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:\Users\Аня\AppData\Local\Microsoft\Windows\Temporary Internet Files\Content.Outlook\36VJRQY6\line (2)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75" y="1206350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354" y="141766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560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8" name="Picture 8" descr="C:\Users\Natalia\Pictures\screens\bitrixmobile\0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32476"/>
            <a:ext cx="3540457" cy="5676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535908" y="1630680"/>
            <a:ext cx="5475287" cy="378460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sz="20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В продукт встроен готовый мобильный интернет-магазин, который работает на </a:t>
            </a:r>
            <a:r>
              <a:rPr lang="ru-RU" sz="2000" b="0" dirty="0" err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iPhone</a:t>
            </a:r>
            <a:r>
              <a:rPr lang="ru-RU" sz="20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, </a:t>
            </a:r>
            <a:r>
              <a:rPr lang="ru-RU" sz="2000" b="0" dirty="0" err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iPad</a:t>
            </a:r>
            <a:r>
              <a:rPr lang="ru-RU" sz="20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, </a:t>
            </a:r>
            <a:r>
              <a:rPr lang="ru-RU" sz="2000" b="0" dirty="0" err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Android</a:t>
            </a:r>
            <a:r>
              <a:rPr lang="ru-RU" sz="20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и </a:t>
            </a:r>
            <a:r>
              <a:rPr lang="ru-RU" sz="2000" b="0" dirty="0" err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BlackBerry</a:t>
            </a:r>
            <a:r>
              <a:rPr lang="ru-RU" sz="20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. </a:t>
            </a:r>
          </a:p>
          <a:p>
            <a:pPr>
              <a:defRPr/>
            </a:pPr>
            <a:endParaRPr lang="ru-RU" sz="2000" b="0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>
              <a:defRPr/>
            </a:pPr>
            <a:r>
              <a:rPr lang="ru-RU" sz="20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Пользователи могут выбрать товары в каталоге и оформить заказ со своих мобильных устройств.</a:t>
            </a:r>
          </a:p>
          <a:p>
            <a:pPr>
              <a:defRPr/>
            </a:pPr>
            <a:endParaRPr lang="ru-RU" sz="2000" b="0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>
              <a:defRPr/>
            </a:pPr>
            <a:r>
              <a:rPr lang="ru-RU" sz="20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Заказы будут доступны в обычном интернет-магазине.</a:t>
            </a:r>
          </a:p>
          <a:p>
            <a:pPr>
              <a:defRPr/>
            </a:pPr>
            <a:endParaRPr lang="ru-RU" sz="2000" b="0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>
              <a:defRPr/>
            </a:pPr>
            <a:r>
              <a:rPr lang="ru-RU" sz="20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Мобильная демо-версия: </a:t>
            </a:r>
            <a:r>
              <a:rPr lang="en-US" sz="2000" b="0" u="sng" dirty="0">
                <a:solidFill>
                  <a:srgbClr val="000000">
                    <a:lumMod val="60000"/>
                    <a:lumOff val="40000"/>
                  </a:srgbClr>
                </a:solidFill>
                <a:latin typeface="Calibri" pitchFamily="34" charset="0"/>
                <a:cs typeface="Calibri" pitchFamily="34" charset="0"/>
              </a:rPr>
              <a:t>m.demo.1c-bitrix.ru</a:t>
            </a:r>
            <a:endParaRPr lang="ru-RU" sz="2000" b="0" u="sng" dirty="0">
              <a:solidFill>
                <a:srgbClr val="000000">
                  <a:lumMod val="60000"/>
                  <a:lumOff val="40000"/>
                </a:srgbClr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08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4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657" y="1676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Аня\AppData\Local\Microsoft\Windows\Temporary Internet Files\Content.Outlook\36VJRQY6\line (2)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75" y="1206350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2"/>
          <p:cNvSpPr txBox="1">
            <a:spLocks noChangeArrowheads="1"/>
          </p:cNvSpPr>
          <p:nvPr/>
        </p:nvSpPr>
        <p:spPr>
          <a:xfrm>
            <a:off x="425720" y="221233"/>
            <a:ext cx="5822680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100" dirty="0">
                <a:solidFill>
                  <a:srgbClr val="00091A"/>
                </a:solidFill>
                <a:latin typeface="Calibri" pitchFamily="34" charset="0"/>
                <a:ea typeface="Verdana" pitchFamily="34" charset="0"/>
                <a:cs typeface="Calibri" pitchFamily="34" charset="0"/>
              </a:rPr>
              <a:t>Мобильный интернет-магазин</a:t>
            </a:r>
            <a:endParaRPr lang="ru-RU" sz="3100" dirty="0">
              <a:latin typeface="Calibri" pitchFamily="34" charset="0"/>
              <a:ea typeface="Verdana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7425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228600" y="5515902"/>
            <a:ext cx="89154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buFontTx/>
              <a:buNone/>
            </a:pPr>
            <a:r>
              <a:rPr lang="ru-RU" sz="3200" b="0" dirty="0">
                <a:latin typeface="+mj-lt"/>
                <a:ea typeface="Verdana" pitchFamily="34" charset="0"/>
                <a:cs typeface="Verdana" pitchFamily="34" charset="0"/>
              </a:rPr>
              <a:t>Вы должны быть уверены в защищенности сайта и своих данных</a:t>
            </a:r>
            <a:endParaRPr lang="ru-RU" sz="3200" b="0" dirty="0">
              <a:solidFill>
                <a:srgbClr val="264F74"/>
              </a:solidFill>
              <a:latin typeface="+mj-lt"/>
              <a:ea typeface="Verdana" pitchFamily="34" charset="0"/>
              <a:cs typeface="Verdana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Аня\Downloads\8711121_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1876" y="1752600"/>
            <a:ext cx="4470399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99" name="Объект 2"/>
          <p:cNvSpPr>
            <a:spLocks noGrp="1"/>
          </p:cNvSpPr>
          <p:nvPr>
            <p:ph idx="1"/>
          </p:nvPr>
        </p:nvSpPr>
        <p:spPr>
          <a:xfrm>
            <a:off x="113802" y="1676400"/>
            <a:ext cx="5181601" cy="4343400"/>
          </a:xfrm>
        </p:spPr>
        <p:txBody>
          <a:bodyPr/>
          <a:lstStyle/>
          <a:p>
            <a:pPr marL="428625">
              <a:buSzPct val="120000"/>
              <a:buBlip>
                <a:blip r:embed="rId4"/>
              </a:buBlip>
              <a:tabLst>
                <a:tab pos="446088" algn="l"/>
              </a:tabLst>
            </a:pPr>
            <a:r>
              <a:rPr lang="ru-RU" sz="2400" dirty="0" smtClean="0">
                <a:latin typeface="Calibri" pitchFamily="34" charset="0"/>
                <a:ea typeface="Verdana" pitchFamily="34" charset="0"/>
                <a:cs typeface="Calibri" pitchFamily="34" charset="0"/>
              </a:rPr>
              <a:t>Проектирование магазина</a:t>
            </a:r>
            <a:br>
              <a:rPr lang="ru-RU" sz="2400" dirty="0" smtClean="0">
                <a:latin typeface="Calibri" pitchFamily="34" charset="0"/>
                <a:ea typeface="Verdana" pitchFamily="34" charset="0"/>
                <a:cs typeface="Calibri" pitchFamily="34" charset="0"/>
              </a:rPr>
            </a:br>
            <a:r>
              <a:rPr lang="en-US" sz="2400" dirty="0" smtClean="0">
                <a:latin typeface="Calibri" pitchFamily="34" charset="0"/>
                <a:ea typeface="Verdana" pitchFamily="34" charset="0"/>
                <a:cs typeface="Calibri" pitchFamily="34" charset="0"/>
              </a:rPr>
              <a:t>$$ …….</a:t>
            </a:r>
            <a:r>
              <a:rPr lang="ru-RU" sz="2400" dirty="0" smtClean="0">
                <a:latin typeface="Calibri" pitchFamily="34" charset="0"/>
                <a:ea typeface="Verdana" pitchFamily="34" charset="0"/>
                <a:cs typeface="Calibri" pitchFamily="34" charset="0"/>
              </a:rPr>
              <a:t> </a:t>
            </a:r>
          </a:p>
          <a:p>
            <a:pPr marL="428625">
              <a:buSzPct val="120000"/>
              <a:buBlip>
                <a:blip r:embed="rId4"/>
              </a:buBlip>
            </a:pPr>
            <a:r>
              <a:rPr lang="ru-RU" sz="2400" dirty="0" smtClean="0">
                <a:latin typeface="Calibri" pitchFamily="34" charset="0"/>
                <a:ea typeface="Verdana" pitchFamily="34" charset="0"/>
                <a:cs typeface="Calibri" pitchFamily="34" charset="0"/>
              </a:rPr>
              <a:t>Разработка дизайна магазина</a:t>
            </a:r>
            <a:r>
              <a:rPr lang="en-US" sz="2400" dirty="0">
                <a:latin typeface="Calibri" pitchFamily="34" charset="0"/>
                <a:ea typeface="Verdana" pitchFamily="34" charset="0"/>
                <a:cs typeface="Calibri" pitchFamily="34" charset="0"/>
              </a:rPr>
              <a:t/>
            </a:r>
            <a:br>
              <a:rPr lang="en-US" sz="2400" dirty="0">
                <a:latin typeface="Calibri" pitchFamily="34" charset="0"/>
                <a:ea typeface="Verdana" pitchFamily="34" charset="0"/>
                <a:cs typeface="Calibri" pitchFamily="34" charset="0"/>
              </a:rPr>
            </a:br>
            <a:r>
              <a:rPr lang="en-US" sz="2400" dirty="0">
                <a:latin typeface="Calibri" pitchFamily="34" charset="0"/>
                <a:ea typeface="Verdana" pitchFamily="34" charset="0"/>
                <a:cs typeface="Calibri" pitchFamily="34" charset="0"/>
              </a:rPr>
              <a:t>$$ …….</a:t>
            </a:r>
            <a:endParaRPr lang="ru-RU" sz="2400" dirty="0" smtClean="0">
              <a:latin typeface="Calibri" pitchFamily="34" charset="0"/>
              <a:ea typeface="Verdana" pitchFamily="34" charset="0"/>
              <a:cs typeface="Calibri" pitchFamily="34" charset="0"/>
            </a:endParaRPr>
          </a:p>
          <a:p>
            <a:pPr marL="428625">
              <a:buSzPct val="120000"/>
              <a:buBlip>
                <a:blip r:embed="rId4"/>
              </a:buBlip>
            </a:pPr>
            <a:r>
              <a:rPr lang="ru-RU" sz="2400" dirty="0" smtClean="0">
                <a:latin typeface="Calibri" pitchFamily="34" charset="0"/>
                <a:ea typeface="Verdana" pitchFamily="34" charset="0"/>
                <a:cs typeface="Calibri" pitchFamily="34" charset="0"/>
              </a:rPr>
              <a:t>Разработка программного                         обеспечения</a:t>
            </a:r>
            <a:r>
              <a:rPr lang="en-US" sz="2400" dirty="0">
                <a:latin typeface="Calibri" pitchFamily="34" charset="0"/>
                <a:ea typeface="Verdana" pitchFamily="34" charset="0"/>
                <a:cs typeface="Calibri" pitchFamily="34" charset="0"/>
              </a:rPr>
              <a:t/>
            </a:r>
            <a:br>
              <a:rPr lang="en-US" sz="2400" dirty="0">
                <a:latin typeface="Calibri" pitchFamily="34" charset="0"/>
                <a:ea typeface="Verdana" pitchFamily="34" charset="0"/>
                <a:cs typeface="Calibri" pitchFamily="34" charset="0"/>
              </a:rPr>
            </a:br>
            <a:r>
              <a:rPr lang="en-US" sz="2400" dirty="0">
                <a:latin typeface="Calibri" pitchFamily="34" charset="0"/>
                <a:ea typeface="Verdana" pitchFamily="34" charset="0"/>
                <a:cs typeface="Calibri" pitchFamily="34" charset="0"/>
              </a:rPr>
              <a:t>$$ …….</a:t>
            </a:r>
            <a:endParaRPr lang="ru-RU" sz="2400" dirty="0" smtClean="0">
              <a:latin typeface="Calibri" pitchFamily="34" charset="0"/>
              <a:ea typeface="Verdana" pitchFamily="34" charset="0"/>
              <a:cs typeface="Calibri" pitchFamily="34" charset="0"/>
            </a:endParaRPr>
          </a:p>
          <a:p>
            <a:pPr marL="428625">
              <a:buSzPct val="120000"/>
              <a:buBlip>
                <a:blip r:embed="rId4"/>
              </a:buBlip>
            </a:pPr>
            <a:r>
              <a:rPr lang="ru-RU" sz="2400" dirty="0" smtClean="0">
                <a:latin typeface="Calibri" pitchFamily="34" charset="0"/>
                <a:ea typeface="Verdana" pitchFamily="34" charset="0"/>
                <a:cs typeface="Calibri" pitchFamily="34" charset="0"/>
              </a:rPr>
              <a:t>Интеграция дизайна и программного обеспечения</a:t>
            </a:r>
            <a:r>
              <a:rPr lang="en-US" sz="2400" dirty="0" smtClean="0">
                <a:latin typeface="Calibri" pitchFamily="34" charset="0"/>
                <a:ea typeface="Verdana" pitchFamily="34" charset="0"/>
                <a:cs typeface="Calibri" pitchFamily="34" charset="0"/>
              </a:rPr>
              <a:t/>
            </a:r>
            <a:br>
              <a:rPr lang="en-US" sz="2400" dirty="0" smtClean="0">
                <a:latin typeface="Calibri" pitchFamily="34" charset="0"/>
                <a:ea typeface="Verdana" pitchFamily="34" charset="0"/>
                <a:cs typeface="Calibri" pitchFamily="34" charset="0"/>
              </a:rPr>
            </a:br>
            <a:r>
              <a:rPr lang="en-US" sz="2400" dirty="0">
                <a:latin typeface="Calibri" pitchFamily="34" charset="0"/>
                <a:ea typeface="Verdana" pitchFamily="34" charset="0"/>
                <a:cs typeface="Calibri" pitchFamily="34" charset="0"/>
              </a:rPr>
              <a:t>$$ …….</a:t>
            </a:r>
            <a:endParaRPr lang="ru-RU" sz="2400" dirty="0" smtClean="0">
              <a:solidFill>
                <a:srgbClr val="11111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2050" name="Picture 2" descr="C:\Users\Аня\AppData\Local\Microsoft\Windows\Temporary Internet Files\Content.Outlook\36VJRQY6\line (2)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75" y="1206350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08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425720" y="221233"/>
            <a:ext cx="6758528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700" dirty="0">
                <a:latin typeface="Calibri" pitchFamily="34" charset="0"/>
                <a:ea typeface="Verdana" pitchFamily="34" charset="0"/>
                <a:cs typeface="Calibri" pitchFamily="34" charset="0"/>
              </a:rPr>
              <a:t>Создание интернет-магазина с нуля – сложный и дорогостоящий процесс</a:t>
            </a:r>
            <a:endParaRPr lang="en-US" sz="2700" b="1" dirty="0" smtClean="0">
              <a:latin typeface="Verdana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Natalia\Downloads\5905872_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9149" y="1374575"/>
            <a:ext cx="4041547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2707" name="Прямоугольник 3"/>
          <p:cNvSpPr>
            <a:spLocks noChangeArrowheads="1"/>
          </p:cNvSpPr>
          <p:nvPr/>
        </p:nvSpPr>
        <p:spPr bwMode="auto">
          <a:xfrm>
            <a:off x="304093" y="1397134"/>
            <a:ext cx="4976884" cy="46063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285750" indent="-285750">
              <a:spcBef>
                <a:spcPts val="400"/>
              </a:spcBef>
              <a:buSzPct val="120000"/>
              <a:buBlip>
                <a:blip r:embed="rId4"/>
              </a:buBlip>
            </a:pPr>
            <a:r>
              <a:rPr lang="en-US" sz="2000" b="0" dirty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Web Application Firewall (</a:t>
            </a:r>
            <a:r>
              <a:rPr lang="ru-RU" sz="2000" b="0" dirty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Проактивный фильтр защиты от атак</a:t>
            </a:r>
            <a:r>
              <a:rPr lang="en-US" sz="2000" b="0" dirty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)</a:t>
            </a:r>
            <a:endParaRPr lang="ru-RU" sz="2000" b="0" dirty="0">
              <a:solidFill>
                <a:srgbClr val="000000"/>
              </a:solidFill>
              <a:latin typeface="Calibri" pitchFamily="34" charset="0"/>
              <a:cs typeface="Arial" charset="0"/>
            </a:endParaRPr>
          </a:p>
          <a:p>
            <a:pPr marL="285750" indent="-285750">
              <a:spcBef>
                <a:spcPts val="400"/>
              </a:spcBef>
              <a:buSzPct val="120000"/>
              <a:buBlip>
                <a:blip r:embed="rId4"/>
              </a:buBlip>
            </a:pPr>
            <a:r>
              <a:rPr lang="ru-RU" sz="2000" b="0" dirty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Веб-антивирус</a:t>
            </a:r>
          </a:p>
          <a:p>
            <a:pPr marL="285750" indent="-285750">
              <a:spcBef>
                <a:spcPts val="400"/>
              </a:spcBef>
              <a:buSzPct val="120000"/>
              <a:buBlip>
                <a:blip r:embed="rId4"/>
              </a:buBlip>
            </a:pPr>
            <a:r>
              <a:rPr lang="ru-RU" sz="2000" b="0" dirty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Аутентификация и система составных паролей </a:t>
            </a:r>
          </a:p>
          <a:p>
            <a:pPr marL="285750" indent="-285750">
              <a:spcBef>
                <a:spcPts val="400"/>
              </a:spcBef>
              <a:buSzPct val="120000"/>
              <a:buBlip>
                <a:blip r:embed="rId4"/>
              </a:buBlip>
            </a:pPr>
            <a:r>
              <a:rPr lang="ru-RU" sz="2000" b="0" dirty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Технология защиты сессии пользователя</a:t>
            </a:r>
          </a:p>
          <a:p>
            <a:pPr marL="285750" indent="-285750">
              <a:spcBef>
                <a:spcPts val="400"/>
              </a:spcBef>
              <a:buSzPct val="120000"/>
              <a:buBlip>
                <a:blip r:embed="rId4"/>
              </a:buBlip>
            </a:pPr>
            <a:r>
              <a:rPr lang="ru-RU" sz="2000" b="0" dirty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Активная реакция на вторжение</a:t>
            </a:r>
          </a:p>
          <a:p>
            <a:pPr marL="285750" indent="-285750">
              <a:spcBef>
                <a:spcPts val="400"/>
              </a:spcBef>
              <a:buSzPct val="120000"/>
              <a:buBlip>
                <a:blip r:embed="rId4"/>
              </a:buBlip>
            </a:pPr>
            <a:r>
              <a:rPr lang="ru-RU" sz="2000" b="0" dirty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Контроль целостности системы</a:t>
            </a:r>
          </a:p>
          <a:p>
            <a:pPr marL="285750" indent="-285750">
              <a:spcBef>
                <a:spcPts val="400"/>
              </a:spcBef>
              <a:buSzPct val="120000"/>
              <a:buBlip>
                <a:blip r:embed="rId4"/>
              </a:buBlip>
            </a:pPr>
            <a:r>
              <a:rPr lang="ru-RU" sz="2000" b="0" dirty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Защита от фишинга</a:t>
            </a:r>
          </a:p>
          <a:p>
            <a:pPr marL="285750" indent="-285750">
              <a:spcBef>
                <a:spcPts val="400"/>
              </a:spcBef>
              <a:buSzPct val="120000"/>
              <a:buBlip>
                <a:blip r:embed="rId4"/>
              </a:buBlip>
            </a:pPr>
            <a:r>
              <a:rPr lang="ru-RU" sz="2000" b="0" dirty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Шифрование данных</a:t>
            </a:r>
          </a:p>
          <a:p>
            <a:pPr marL="285750" indent="-285750">
              <a:spcBef>
                <a:spcPts val="400"/>
              </a:spcBef>
              <a:buSzPct val="120000"/>
              <a:buBlip>
                <a:blip r:embed="rId4"/>
              </a:buBlip>
            </a:pPr>
            <a:r>
              <a:rPr lang="ru-RU" sz="2000" b="0" dirty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Групповые политики безопасности </a:t>
            </a:r>
          </a:p>
          <a:p>
            <a:pPr marL="285750" indent="-285750">
              <a:spcBef>
                <a:spcPts val="400"/>
              </a:spcBef>
              <a:buSzPct val="120000"/>
              <a:buBlip>
                <a:blip r:embed="rId4"/>
              </a:buBlip>
            </a:pPr>
            <a:r>
              <a:rPr lang="ru-RU" sz="2000" b="0" dirty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Защита при регистрации и авторизации</a:t>
            </a:r>
          </a:p>
          <a:p>
            <a:pPr marL="285750" indent="-285750">
              <a:spcBef>
                <a:spcPts val="400"/>
              </a:spcBef>
              <a:buSzPct val="120000"/>
              <a:buBlip>
                <a:blip r:embed="rId4"/>
              </a:buBlip>
            </a:pPr>
            <a:r>
              <a:rPr lang="ru-RU" sz="2000" b="0" dirty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Журнал событий</a:t>
            </a:r>
          </a:p>
        </p:txBody>
      </p:sp>
      <p:sp>
        <p:nvSpPr>
          <p:cNvPr id="6" name="Знак запрета 5"/>
          <p:cNvSpPr/>
          <p:nvPr/>
        </p:nvSpPr>
        <p:spPr>
          <a:xfrm>
            <a:off x="5562600" y="1881976"/>
            <a:ext cx="2706650" cy="2642797"/>
          </a:xfrm>
          <a:prstGeom prst="noSmoking">
            <a:avLst>
              <a:gd name="adj" fmla="val 7349"/>
            </a:avLst>
          </a:prstGeom>
          <a:solidFill>
            <a:srgbClr val="D303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800" b="0">
              <a:solidFill>
                <a:prstClr val="black"/>
              </a:solidFill>
            </a:endParaRPr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08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 descr="C:\Users\Аня\AppData\Local\Microsoft\Windows\Temporary Internet Files\Content.Outlook\36VJRQY6\line (2)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75" y="1206350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425720" y="221233"/>
            <a:ext cx="5822680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/>
            <a:r>
              <a:rPr lang="ru-RU" sz="2800" dirty="0">
                <a:solidFill>
                  <a:srgbClr val="00091A"/>
                </a:solidFill>
              </a:rPr>
              <a:t>Комплекс «Проактивная защита</a:t>
            </a:r>
            <a:r>
              <a:rPr lang="ru-RU" sz="2800" dirty="0" smtClean="0">
                <a:solidFill>
                  <a:srgbClr val="00091A"/>
                </a:solidFill>
              </a:rPr>
              <a:t>» </a:t>
            </a:r>
            <a:r>
              <a:rPr lang="ru-RU" sz="2800" dirty="0">
                <a:solidFill>
                  <a:srgbClr val="00091A"/>
                </a:solidFill>
              </a:rPr>
              <a:t>Инструменты безопасности</a:t>
            </a:r>
            <a:endParaRPr lang="ru-RU" sz="2800" dirty="0">
              <a:solidFill>
                <a:prstClr val="black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sec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4185" y="1478280"/>
            <a:ext cx="5334000" cy="3884612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sx="1000" sy="1000" algn="tl" rotWithShape="0">
              <a:srgbClr val="333333"/>
            </a:outerShdw>
          </a:effectLst>
        </p:spPr>
      </p:pic>
      <p:sp>
        <p:nvSpPr>
          <p:cNvPr id="24580" name="Прямоугольник 3"/>
          <p:cNvSpPr>
            <a:spLocks noChangeArrowheads="1"/>
          </p:cNvSpPr>
          <p:nvPr/>
        </p:nvSpPr>
        <p:spPr bwMode="auto">
          <a:xfrm>
            <a:off x="533400" y="1346746"/>
            <a:ext cx="3440492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ru-RU" sz="2400" b="0" dirty="0" smtClean="0">
                <a:solidFill>
                  <a:srgbClr val="000000"/>
                </a:solidFill>
                <a:latin typeface="Calibri" pitchFamily="34" charset="0"/>
                <a:ea typeface="Verdana" pitchFamily="34" charset="0"/>
                <a:cs typeface="Calibri" pitchFamily="34" charset="0"/>
              </a:rPr>
              <a:t>Оценка уровней безопасности веб-проекта</a:t>
            </a:r>
          </a:p>
        </p:txBody>
      </p:sp>
      <p:sp>
        <p:nvSpPr>
          <p:cNvPr id="6" name="Прямоугольник 5"/>
          <p:cNvSpPr>
            <a:spLocks noChangeArrowheads="1"/>
          </p:cNvSpPr>
          <p:nvPr/>
        </p:nvSpPr>
        <p:spPr bwMode="auto">
          <a:xfrm>
            <a:off x="5341393" y="4038600"/>
            <a:ext cx="1447800" cy="609600"/>
          </a:xfrm>
          <a:prstGeom prst="rect">
            <a:avLst/>
          </a:prstGeom>
          <a:solidFill>
            <a:srgbClr val="C00000">
              <a:alpha val="18823"/>
            </a:srgbClr>
          </a:solidFill>
          <a:ln w="3175" algn="ctr">
            <a:solidFill>
              <a:srgbClr val="C00000"/>
            </a:solidFill>
            <a:round/>
            <a:headEnd/>
            <a:tailEnd/>
          </a:ln>
        </p:spPr>
        <p:txBody>
          <a:bodyPr/>
          <a:lstStyle/>
          <a:p>
            <a:endParaRPr lang="ru-RU" smtClean="0">
              <a:solidFill>
                <a:srgbClr val="000000"/>
              </a:solidFill>
            </a:endParaRPr>
          </a:p>
        </p:txBody>
      </p:sp>
      <p:sp>
        <p:nvSpPr>
          <p:cNvPr id="7" name="Прямоугольник 6"/>
          <p:cNvSpPr>
            <a:spLocks noChangeArrowheads="1"/>
          </p:cNvSpPr>
          <p:nvPr/>
        </p:nvSpPr>
        <p:spPr bwMode="auto">
          <a:xfrm>
            <a:off x="6936474" y="2907992"/>
            <a:ext cx="1219200" cy="512762"/>
          </a:xfrm>
          <a:prstGeom prst="rect">
            <a:avLst/>
          </a:prstGeom>
          <a:solidFill>
            <a:srgbClr val="C00000">
              <a:alpha val="18823"/>
            </a:srgbClr>
          </a:solidFill>
          <a:ln w="3175" algn="ctr">
            <a:solidFill>
              <a:srgbClr val="C00000"/>
            </a:solidFill>
            <a:round/>
            <a:headEnd/>
            <a:tailEnd/>
          </a:ln>
        </p:spPr>
        <p:txBody>
          <a:bodyPr/>
          <a:lstStyle/>
          <a:p>
            <a:endParaRPr lang="ru-RU" smtClean="0">
              <a:solidFill>
                <a:srgbClr val="000000"/>
              </a:solidFill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08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4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660" y="1438186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2960115"/>
            <a:ext cx="1081380" cy="10721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Рисунок 12" descr="77777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612" y="2927067"/>
            <a:ext cx="1152332" cy="1099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2"/>
          <p:cNvSpPr txBox="1">
            <a:spLocks noChangeArrowheads="1"/>
          </p:cNvSpPr>
          <p:nvPr/>
        </p:nvSpPr>
        <p:spPr>
          <a:xfrm>
            <a:off x="425720" y="221233"/>
            <a:ext cx="5822680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100" dirty="0">
                <a:solidFill>
                  <a:srgbClr val="00091A"/>
                </a:solidFill>
                <a:latin typeface="Calibri" pitchFamily="34" charset="0"/>
                <a:ea typeface="Verdana" pitchFamily="34" charset="0"/>
                <a:cs typeface="Calibri" pitchFamily="34" charset="0"/>
              </a:rPr>
              <a:t>«Панель безопасности»</a:t>
            </a:r>
            <a:endParaRPr lang="ru-RU" sz="3100" dirty="0">
              <a:latin typeface="Calibri" pitchFamily="34" charset="0"/>
              <a:ea typeface="Verdana" pitchFamily="34" charset="0"/>
              <a:cs typeface="Calibri" pitchFamily="34" charset="0"/>
            </a:endParaRPr>
          </a:p>
        </p:txBody>
      </p:sp>
      <p:pic>
        <p:nvPicPr>
          <p:cNvPr id="18" name="Picture 2" descr="C:\Users\Аня\AppData\Local\Microsoft\Windows\Temporary Internet Files\Content.Outlook\36VJRQY6\line (2)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75" y="1206350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3485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2004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5224" y="1676400"/>
            <a:ext cx="2566988" cy="3649663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dist="139700" dir="2700000" sx="1000" sy="1000" algn="tl" rotWithShape="0">
              <a:srgbClr val="333333"/>
            </a:outerShdw>
          </a:effectLst>
        </p:spPr>
      </p:pic>
      <p:pic>
        <p:nvPicPr>
          <p:cNvPr id="2560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273" y="1219200"/>
            <a:ext cx="11430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6" name="Прямоугольник 6"/>
          <p:cNvSpPr>
            <a:spLocks noChangeArrowheads="1"/>
          </p:cNvSpPr>
          <p:nvPr/>
        </p:nvSpPr>
        <p:spPr bwMode="auto">
          <a:xfrm>
            <a:off x="236869" y="2458327"/>
            <a:ext cx="5845175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sz="1600" b="0" dirty="0" smtClean="0">
                <a:solidFill>
                  <a:srgbClr val="000000"/>
                </a:solidFill>
              </a:rPr>
              <a:t>С</a:t>
            </a:r>
            <a:r>
              <a:rPr lang="ru-RU" sz="18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ертификат  подтверждает, что продукт соответствует требованиям руководящего документа </a:t>
            </a:r>
            <a:r>
              <a:rPr lang="ru-RU" sz="1800" b="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«Средства вычислительной техники. Защита от несанкционированного доступа к информации. Показатели защищенности от несанкционированного доступа к информации» (Гостехкоммиссия, 1992)</a:t>
            </a:r>
            <a:r>
              <a:rPr lang="ru-RU" sz="18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по 5 классу защищенности.</a:t>
            </a:r>
          </a:p>
          <a:p>
            <a:endParaRPr lang="ru-RU" sz="1800" b="0" dirty="0" smtClean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r>
              <a:rPr lang="ru-RU" sz="18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Продукт может использоваться для создания автоматизированных систем </a:t>
            </a:r>
            <a:r>
              <a:rPr lang="ru-RU" sz="18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до класса защищенности 1Г включительно</a:t>
            </a:r>
            <a:r>
              <a:rPr lang="ru-RU" sz="18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и в информационных системах персональных данных </a:t>
            </a:r>
            <a:r>
              <a:rPr lang="ru-RU" sz="18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до 3 класса включительно</a:t>
            </a:r>
            <a:r>
              <a:rPr lang="ru-RU" sz="18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.</a:t>
            </a:r>
          </a:p>
        </p:txBody>
      </p:sp>
      <p:sp>
        <p:nvSpPr>
          <p:cNvPr id="25607" name="Прямоугольник 7"/>
          <p:cNvSpPr>
            <a:spLocks noChangeArrowheads="1"/>
          </p:cNvSpPr>
          <p:nvPr/>
        </p:nvSpPr>
        <p:spPr bwMode="auto">
          <a:xfrm>
            <a:off x="1510044" y="1674124"/>
            <a:ext cx="4572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sz="1400" dirty="0" smtClean="0">
                <a:solidFill>
                  <a:srgbClr val="000000"/>
                </a:solidFill>
              </a:rPr>
              <a:t>ФСТЭК</a:t>
            </a:r>
            <a:r>
              <a:rPr lang="ru-RU" sz="1400" b="0" dirty="0" smtClean="0">
                <a:solidFill>
                  <a:srgbClr val="000000"/>
                </a:solidFill>
              </a:rPr>
              <a:t> (России) - Федеральная служба по техническому и экспортному контролю.</a:t>
            </a: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08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 descr="C:\Users\Аня\AppData\Local\Microsoft\Windows\Temporary Internet Files\Content.Outlook\36VJRQY6\line (2)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75" y="1206350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2"/>
          <p:cNvSpPr txBox="1">
            <a:spLocks noChangeArrowheads="1"/>
          </p:cNvSpPr>
          <p:nvPr/>
        </p:nvSpPr>
        <p:spPr>
          <a:xfrm>
            <a:off x="425720" y="221233"/>
            <a:ext cx="5822680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100" dirty="0">
                <a:solidFill>
                  <a:srgbClr val="00091A"/>
                </a:solidFill>
                <a:latin typeface="Calibri" pitchFamily="34" charset="0"/>
                <a:cs typeface="Calibri" pitchFamily="34" charset="0"/>
              </a:rPr>
              <a:t>Сертификация ФСТЭК</a:t>
            </a:r>
            <a:endParaRPr lang="ru-RU" sz="3100" dirty="0">
              <a:latin typeface="Calibri" pitchFamily="34" charset="0"/>
              <a:ea typeface="Verdana" pitchFamily="34" charset="0"/>
              <a:cs typeface="Calibri" pitchFamily="34" charset="0"/>
            </a:endParaRPr>
          </a:p>
        </p:txBody>
      </p:sp>
      <p:pic>
        <p:nvPicPr>
          <p:cNvPr id="14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2300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Аня\Desktop\Интернетмагазин\7251703_m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345" b="-3345"/>
          <a:stretch/>
        </p:blipFill>
        <p:spPr bwMode="auto">
          <a:xfrm>
            <a:off x="0" y="-239709"/>
            <a:ext cx="9144000" cy="7105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-26962" y="5257800"/>
            <a:ext cx="9170962" cy="1615903"/>
          </a:xfrm>
          <a:prstGeom prst="rect">
            <a:avLst/>
          </a:prstGeom>
          <a:solidFill>
            <a:srgbClr val="FFFFFF">
              <a:alpha val="8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228600" y="5663382"/>
            <a:ext cx="89154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buFontTx/>
              <a:buNone/>
            </a:pPr>
            <a:r>
              <a:rPr lang="ru-RU" sz="3200" b="0" dirty="0">
                <a:latin typeface="+mj-lt"/>
                <a:ea typeface="Verdana" pitchFamily="34" charset="0"/>
                <a:cs typeface="Verdana" pitchFamily="34" charset="0"/>
              </a:rPr>
              <a:t>Ваш сайт должен выдерживать высокие нагрузки</a:t>
            </a:r>
            <a:endParaRPr lang="ru-RU" sz="3200" b="0" dirty="0">
              <a:solidFill>
                <a:srgbClr val="264F74"/>
              </a:solidFill>
              <a:latin typeface="+mj-lt"/>
              <a:ea typeface="Verdana" pitchFamily="34" charset="0"/>
              <a:cs typeface="Verdana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1446527"/>
            <a:ext cx="4618251" cy="3463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02920" y="1381241"/>
            <a:ext cx="40386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Verdana" pitchFamily="34" charset="0"/>
                <a:cs typeface="Calibri" pitchFamily="34" charset="0"/>
              </a:rPr>
              <a:t>Монитор производительности позволяет в абсолютных величинах оценить конфигурацию и сравнить ее с эталонной системой</a:t>
            </a:r>
            <a:endParaRPr kumimoji="0" lang="ru-RU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Verdana" pitchFamily="34" charset="0"/>
              <a:cs typeface="Calibri" pitchFamily="34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08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 descr="C:\Users\Аня\AppData\Local\Microsoft\Windows\Temporary Internet Files\Content.Outlook\36VJRQY6\line (2)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75" y="1206350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2"/>
          <p:cNvSpPr txBox="1">
            <a:spLocks noChangeArrowheads="1"/>
          </p:cNvSpPr>
          <p:nvPr/>
        </p:nvSpPr>
        <p:spPr>
          <a:xfrm>
            <a:off x="425720" y="221233"/>
            <a:ext cx="5822680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3100" dirty="0" smtClean="0">
              <a:solidFill>
                <a:srgbClr val="00091A"/>
              </a:solidFill>
              <a:ea typeface="Verdana" pitchFamily="34" charset="0"/>
              <a:cs typeface="Verdana" pitchFamily="34" charset="0"/>
            </a:endParaRPr>
          </a:p>
          <a:p>
            <a:pPr algn="l"/>
            <a:r>
              <a:rPr lang="ru-RU" sz="3100" dirty="0" smtClean="0">
                <a:solidFill>
                  <a:srgbClr val="00091A"/>
                </a:solidFill>
                <a:ea typeface="Verdana" pitchFamily="34" charset="0"/>
                <a:cs typeface="Verdana" pitchFamily="34" charset="0"/>
              </a:rPr>
              <a:t>Монитор </a:t>
            </a:r>
            <a:r>
              <a:rPr lang="ru-RU" sz="3100" dirty="0">
                <a:solidFill>
                  <a:srgbClr val="00091A"/>
                </a:solidFill>
                <a:ea typeface="Verdana" pitchFamily="34" charset="0"/>
                <a:cs typeface="Verdana" pitchFamily="34" charset="0"/>
              </a:rPr>
              <a:t>производительности</a:t>
            </a:r>
            <a:r>
              <a:rPr lang="ru-RU" sz="3100" dirty="0"/>
              <a:t/>
            </a:r>
            <a:br>
              <a:rPr lang="ru-RU" sz="3100" dirty="0"/>
            </a:br>
            <a:endParaRPr lang="ru-RU" sz="3100" dirty="0">
              <a:latin typeface="Calibri" pitchFamily="34" charset="0"/>
              <a:ea typeface="Verdana" pitchFamily="34" charset="0"/>
              <a:cs typeface="Calibri" pitchFamily="34" charset="0"/>
            </a:endParaRPr>
          </a:p>
        </p:txBody>
      </p:sp>
      <p:pic>
        <p:nvPicPr>
          <p:cNvPr id="14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660" y="1438186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Прямоугольник 3"/>
          <p:cNvSpPr>
            <a:spLocks noChangeArrowheads="1"/>
          </p:cNvSpPr>
          <p:nvPr/>
        </p:nvSpPr>
        <p:spPr bwMode="auto">
          <a:xfrm>
            <a:off x="510542" y="1407780"/>
            <a:ext cx="2614611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ru-RU" sz="20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Эталонные замеры производительности выполнены на </a:t>
            </a:r>
            <a:r>
              <a:rPr lang="ru-RU" sz="20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«1С-Битрикс: Виртуальная машина»</a:t>
            </a:r>
          </a:p>
        </p:txBody>
      </p:sp>
      <p:pic>
        <p:nvPicPr>
          <p:cNvPr id="5" name="Рисунок 4" descr="33333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5662" y="1527292"/>
            <a:ext cx="5634038" cy="2648780"/>
          </a:xfrm>
          <a:prstGeom prst="rect">
            <a:avLst/>
          </a:prstGeom>
          <a:ln>
            <a:noFill/>
          </a:ln>
          <a:effectLst>
            <a:outerShdw sx="1000" sy="1000" algn="tl" rotWithShape="0">
              <a:srgbClr val="333333"/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4999771" y="1937598"/>
            <a:ext cx="1285875" cy="2143125"/>
          </a:xfrm>
          <a:prstGeom prst="rect">
            <a:avLst/>
          </a:prstGeom>
          <a:solidFill>
            <a:srgbClr val="990000">
              <a:alpha val="20000"/>
            </a:srgbClr>
          </a:solidFill>
          <a:ln w="3175"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rgbClr val="000000"/>
              </a:solidFill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08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 descr="C:\Users\Аня\AppData\Local\Microsoft\Windows\Temporary Internet Files\Content.Outlook\36VJRQY6\line (2)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75" y="1206350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2"/>
          <p:cNvSpPr txBox="1">
            <a:spLocks noChangeArrowheads="1"/>
          </p:cNvSpPr>
          <p:nvPr/>
        </p:nvSpPr>
        <p:spPr>
          <a:xfrm>
            <a:off x="425720" y="221233"/>
            <a:ext cx="5822680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100" dirty="0">
                <a:solidFill>
                  <a:srgbClr val="00091A"/>
                </a:solidFill>
                <a:latin typeface="Calibri" pitchFamily="34" charset="0"/>
                <a:ea typeface="Verdana" pitchFamily="34" charset="0"/>
                <a:cs typeface="Calibri" pitchFamily="34" charset="0"/>
              </a:rPr>
              <a:t>Замеры на виртуальной машине</a:t>
            </a:r>
            <a:endParaRPr lang="ru-RU" sz="3100" dirty="0">
              <a:latin typeface="Calibri" pitchFamily="34" charset="0"/>
              <a:ea typeface="Verdana" pitchFamily="34" charset="0"/>
              <a:cs typeface="Calibri" pitchFamily="34" charset="0"/>
            </a:endParaRPr>
          </a:p>
        </p:txBody>
      </p:sp>
      <p:pic>
        <p:nvPicPr>
          <p:cNvPr id="14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660" y="1438186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1085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10" y="1377"/>
            <a:ext cx="9159609" cy="68680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Скругленный прямоугольник 13"/>
          <p:cNvSpPr/>
          <p:nvPr/>
        </p:nvSpPr>
        <p:spPr>
          <a:xfrm>
            <a:off x="4848915" y="0"/>
            <a:ext cx="4320480" cy="6869429"/>
          </a:xfrm>
          <a:prstGeom prst="roundRect">
            <a:avLst>
              <a:gd name="adj" fmla="val 0"/>
            </a:avLst>
          </a:prstGeom>
          <a:solidFill>
            <a:srgbClr val="FFC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5417810" y="476285"/>
            <a:ext cx="3816424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/>
              <a:t>Сколько стоит 1 час?</a:t>
            </a:r>
          </a:p>
          <a:p>
            <a:endParaRPr lang="ru-RU" sz="2400" dirty="0"/>
          </a:p>
          <a:p>
            <a:r>
              <a:rPr lang="ru-RU" sz="2400" b="0" dirty="0" smtClean="0">
                <a:latin typeface="Calibri" pitchFamily="34" charset="0"/>
                <a:cs typeface="Calibri" pitchFamily="34" charset="0"/>
              </a:rPr>
              <a:t>Крупный интернет-магазин с годовым оборотом 1.5 млрд. руб.</a:t>
            </a:r>
          </a:p>
          <a:p>
            <a:endParaRPr lang="ru-RU" sz="2400" b="0" dirty="0">
              <a:latin typeface="Calibri" pitchFamily="34" charset="0"/>
              <a:cs typeface="Calibri" pitchFamily="34" charset="0"/>
            </a:endParaRPr>
          </a:p>
          <a:p>
            <a:r>
              <a:rPr lang="ru-RU" sz="2400" b="0" dirty="0" smtClean="0">
                <a:latin typeface="Calibri" pitchFamily="34" charset="0"/>
                <a:cs typeface="Calibri" pitchFamily="34" charset="0"/>
              </a:rPr>
              <a:t>210 рабочих дней в году по 10 рабочих часов.</a:t>
            </a:r>
          </a:p>
          <a:p>
            <a:endParaRPr lang="ru-RU" sz="2400" b="0" dirty="0">
              <a:latin typeface="Calibri" pitchFamily="34" charset="0"/>
              <a:cs typeface="Calibri" pitchFamily="34" charset="0"/>
            </a:endParaRPr>
          </a:p>
          <a:p>
            <a:r>
              <a:rPr lang="ru-RU" sz="2400" b="0" dirty="0" smtClean="0">
                <a:latin typeface="Calibri" pitchFamily="34" charset="0"/>
                <a:cs typeface="Calibri" pitchFamily="34" charset="0"/>
              </a:rPr>
              <a:t>Час </a:t>
            </a:r>
            <a:r>
              <a:rPr lang="ru-RU" sz="2400" b="0" dirty="0">
                <a:latin typeface="Calibri" pitchFamily="34" charset="0"/>
                <a:cs typeface="Calibri" pitchFamily="34" charset="0"/>
              </a:rPr>
              <a:t>простоя крупного интернет-проекта может обойтись владельцам в 0,3 - 1 миллион </a:t>
            </a:r>
            <a:r>
              <a:rPr lang="ru-RU" sz="2400" b="0" dirty="0" smtClean="0">
                <a:latin typeface="Calibri" pitchFamily="34" charset="0"/>
                <a:cs typeface="Calibri" pitchFamily="34" charset="0"/>
              </a:rPr>
              <a:t>рублей</a:t>
            </a:r>
            <a:r>
              <a:rPr lang="ru-RU" sz="2400" b="0" dirty="0">
                <a:latin typeface="Calibri" pitchFamily="34" charset="0"/>
                <a:cs typeface="Calibri" pitchFamily="34" charset="0"/>
              </a:rPr>
              <a:t> </a:t>
            </a:r>
            <a:r>
              <a:rPr lang="ru-RU" sz="2400" b="0" dirty="0" smtClean="0">
                <a:latin typeface="Calibri" pitchFamily="34" charset="0"/>
                <a:cs typeface="Calibri" pitchFamily="34" charset="0"/>
              </a:rPr>
              <a:t>упущенной выручки.</a:t>
            </a:r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3293" y="5982102"/>
            <a:ext cx="659195" cy="49822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1801" y="5977452"/>
            <a:ext cx="613205" cy="4790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6017" y="5988949"/>
            <a:ext cx="613205" cy="46756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7905" y="5996614"/>
            <a:ext cx="613205" cy="4599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4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3010" y="547014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Natalia\Documents\Для презентаций\stickers-bullet\sticker-left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6302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2"/>
          <p:cNvPicPr>
            <a:picLocks noChangeAspect="1"/>
          </p:cNvPicPr>
          <p:nvPr/>
        </p:nvPicPr>
        <p:blipFill rotWithShape="1">
          <a:blip r:embed="rId3"/>
          <a:srcRect t="2894" b="8929"/>
          <a:stretch/>
        </p:blipFill>
        <p:spPr bwMode="auto">
          <a:xfrm>
            <a:off x="0" y="0"/>
            <a:ext cx="9121140" cy="6858000"/>
          </a:xfrm>
          <a:prstGeom prst="roundRect">
            <a:avLst>
              <a:gd name="adj" fmla="val 225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Скругленный прямоугольник 12"/>
          <p:cNvSpPr/>
          <p:nvPr/>
        </p:nvSpPr>
        <p:spPr>
          <a:xfrm>
            <a:off x="0" y="0"/>
            <a:ext cx="5105400" cy="6840000"/>
          </a:xfrm>
          <a:prstGeom prst="roundRect">
            <a:avLst>
              <a:gd name="adj" fmla="val 0"/>
            </a:avLst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19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7200" y="71451"/>
            <a:ext cx="4344618" cy="876300"/>
          </a:xfrm>
        </p:spPr>
        <p:txBody>
          <a:bodyPr/>
          <a:lstStyle/>
          <a:p>
            <a:pPr eaLnBrk="1" hangingPunct="1"/>
            <a:r>
              <a:rPr lang="ru-RU" sz="2800" b="1" dirty="0" smtClean="0">
                <a:solidFill>
                  <a:srgbClr val="00091A"/>
                </a:solidFill>
                <a:latin typeface="Calibri" pitchFamily="34" charset="0"/>
                <a:ea typeface="Verdana" pitchFamily="34" charset="0"/>
                <a:cs typeface="Calibri" pitchFamily="34" charset="0"/>
              </a:rPr>
              <a:t>1С-Битрикс: Веб-кластер</a:t>
            </a:r>
            <a:endParaRPr lang="en-US" sz="2800" b="1" dirty="0" smtClean="0">
              <a:solidFill>
                <a:srgbClr val="00091A"/>
              </a:solidFill>
              <a:latin typeface="Calibri" pitchFamily="34" charset="0"/>
              <a:ea typeface="Verdana" pitchFamily="34" charset="0"/>
              <a:cs typeface="Calibri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74960" y="1147950"/>
            <a:ext cx="4425640" cy="5213365"/>
          </a:xfrm>
          <a:prstGeom prst="rect">
            <a:avLst/>
          </a:prstGeom>
          <a:noFill/>
        </p:spPr>
        <p:txBody>
          <a:bodyPr wrap="square" lIns="82945" tIns="41473" rIns="82945" bIns="41473">
            <a:spAutoFit/>
          </a:bodyPr>
          <a:lstStyle/>
          <a:p>
            <a:pPr>
              <a:defRPr/>
            </a:pPr>
            <a:r>
              <a:rPr lang="ru-RU" sz="20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Основные задачи, которые решает веб-кластер:</a:t>
            </a:r>
          </a:p>
          <a:p>
            <a:pPr>
              <a:defRPr/>
            </a:pPr>
            <a:endParaRPr lang="ru-RU" sz="2000" b="0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marL="265113" indent="-265113">
              <a:spcBef>
                <a:spcPts val="544"/>
              </a:spcBef>
              <a:spcAft>
                <a:spcPts val="544"/>
              </a:spcAft>
              <a:buSzPct val="120000"/>
              <a:buFont typeface="Arial" pitchFamily="34" charset="0"/>
              <a:buChar char="•"/>
              <a:defRPr/>
            </a:pPr>
            <a:r>
              <a:rPr lang="x-none" sz="2000" b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Обеспечение высокой доступности сервиса (так называемые HA - High Availability или Failover кластеры)</a:t>
            </a:r>
            <a:endParaRPr lang="ru-RU" sz="2000" b="0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marL="265113" indent="-265113">
              <a:spcBef>
                <a:spcPts val="544"/>
              </a:spcBef>
              <a:spcAft>
                <a:spcPts val="544"/>
              </a:spcAft>
              <a:buSzPct val="120000"/>
              <a:buFont typeface="Arial" pitchFamily="34" charset="0"/>
              <a:buChar char="•"/>
              <a:defRPr/>
            </a:pPr>
            <a:r>
              <a:rPr lang="x-none" sz="2000" b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Масштабирование </a:t>
            </a:r>
            <a:r>
              <a:rPr lang="ru-RU" sz="20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веб-проекта</a:t>
            </a:r>
            <a:r>
              <a:rPr lang="x-none" sz="2000" b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в условиях возрастающей нагрузки (HP - High Performance кластеры)</a:t>
            </a:r>
            <a:endParaRPr lang="ru-RU" sz="2000" b="0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marL="265113" indent="-265113">
              <a:spcBef>
                <a:spcPts val="544"/>
              </a:spcBef>
              <a:spcAft>
                <a:spcPts val="544"/>
              </a:spcAft>
              <a:buSzPct val="120000"/>
              <a:buFont typeface="Arial" pitchFamily="34" charset="0"/>
              <a:buChar char="•"/>
              <a:defRPr/>
            </a:pPr>
            <a:r>
              <a:rPr lang="ru-RU" sz="20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Балансирование нагрузки, трафика, данных между несколькими серверами.</a:t>
            </a:r>
          </a:p>
          <a:p>
            <a:pPr marL="265113" indent="-265113">
              <a:spcBef>
                <a:spcPts val="544"/>
              </a:spcBef>
              <a:spcAft>
                <a:spcPts val="544"/>
              </a:spcAft>
              <a:buSzPct val="120000"/>
              <a:buFont typeface="Arial" pitchFamily="34" charset="0"/>
              <a:buChar char="•"/>
              <a:defRPr/>
            </a:pPr>
            <a:r>
              <a:rPr lang="ru-RU" sz="20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Создание целостной резервной копии данных для </a:t>
            </a:r>
            <a:r>
              <a:rPr lang="en-US" sz="20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MySQL</a:t>
            </a:r>
            <a:r>
              <a:rPr lang="ru-RU" sz="20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.</a:t>
            </a:r>
          </a:p>
          <a:p>
            <a:pPr>
              <a:defRPr/>
            </a:pPr>
            <a:endParaRPr lang="ru-RU" sz="2000" b="0" dirty="0">
              <a:solidFill>
                <a:srgbClr val="000000"/>
              </a:solidFill>
              <a:cs typeface="Arial" charset="0"/>
            </a:endParaRPr>
          </a:p>
        </p:txBody>
      </p:sp>
      <p:pic>
        <p:nvPicPr>
          <p:cNvPr id="9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79" y="371949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5177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37" y="-4948"/>
            <a:ext cx="9147337" cy="68457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 bwMode="auto">
          <a:xfrm>
            <a:off x="0" y="5029200"/>
            <a:ext cx="9185136" cy="1828800"/>
          </a:xfrm>
          <a:prstGeom prst="rect">
            <a:avLst/>
          </a:prstGeom>
          <a:solidFill>
            <a:srgbClr val="FFFFFF">
              <a:alpha val="85098"/>
            </a:srgb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" name="Rectangle 2"/>
          <p:cNvSpPr>
            <a:spLocks noGrp="1" noChangeArrowheads="1"/>
          </p:cNvSpPr>
          <p:nvPr>
            <p:ph type="subTitle" idx="4294967295"/>
          </p:nvPr>
        </p:nvSpPr>
        <p:spPr>
          <a:xfrm>
            <a:off x="304800" y="5036024"/>
            <a:ext cx="8305800" cy="1659415"/>
          </a:xfrm>
        </p:spPr>
        <p:txBody>
          <a:bodyPr anchor="ctr">
            <a:noAutofit/>
          </a:bodyPr>
          <a:lstStyle/>
          <a:p>
            <a:pPr marL="0" indent="0">
              <a:buFontTx/>
              <a:buNone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  <a:defRPr/>
            </a:pPr>
            <a:r>
              <a:rPr lang="ru-RU" sz="2400" dirty="0" smtClean="0">
                <a:solidFill>
                  <a:srgbClr val="00091A"/>
                </a:solidFill>
                <a:latin typeface="Calibri" pitchFamily="34" charset="0"/>
                <a:ea typeface="Verdana" pitchFamily="34" charset="0"/>
                <a:cs typeface="Calibri" pitchFamily="34" charset="0"/>
              </a:rPr>
              <a:t>Р</a:t>
            </a:r>
            <a:r>
              <a:rPr lang="ru-RU" sz="2400" dirty="0">
                <a:solidFill>
                  <a:srgbClr val="00091A"/>
                </a:solidFill>
                <a:latin typeface="Calibri" pitchFamily="34" charset="0"/>
                <a:ea typeface="Verdana" pitchFamily="34" charset="0"/>
                <a:cs typeface="Calibri" pitchFamily="34" charset="0"/>
              </a:rPr>
              <a:t>е</a:t>
            </a:r>
            <a:r>
              <a:rPr lang="ru-RU" sz="2400" dirty="0" smtClean="0">
                <a:solidFill>
                  <a:srgbClr val="00091A"/>
                </a:solidFill>
                <a:latin typeface="Calibri" pitchFamily="34" charset="0"/>
                <a:ea typeface="Verdana" pitchFamily="34" charset="0"/>
                <a:cs typeface="Calibri" pitchFamily="34" charset="0"/>
              </a:rPr>
              <a:t>зультаты </a:t>
            </a:r>
            <a:r>
              <a:rPr lang="ru-RU" sz="2400" dirty="0">
                <a:solidFill>
                  <a:srgbClr val="00091A"/>
                </a:solidFill>
                <a:latin typeface="Calibri" pitchFamily="34" charset="0"/>
                <a:ea typeface="Verdana" pitchFamily="34" charset="0"/>
                <a:cs typeface="Calibri" pitchFamily="34" charset="0"/>
              </a:rPr>
              <a:t>нагрузочного тестирования подтверждают, что «1С-Битрикс: Управление сайтом» стабильно работает в условиях сверхбольших </a:t>
            </a:r>
            <a:r>
              <a:rPr lang="ru-RU" sz="2400" dirty="0" smtClean="0">
                <a:solidFill>
                  <a:srgbClr val="00091A"/>
                </a:solidFill>
                <a:latin typeface="Calibri" pitchFamily="34" charset="0"/>
                <a:ea typeface="Verdana" pitchFamily="34" charset="0"/>
                <a:cs typeface="Calibri" pitchFamily="34" charset="0"/>
              </a:rPr>
              <a:t>нагрузок.</a:t>
            </a:r>
          </a:p>
        </p:txBody>
      </p:sp>
      <p:pic>
        <p:nvPicPr>
          <p:cNvPr id="7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1143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44516" y="1648463"/>
            <a:ext cx="2422017" cy="3456937"/>
          </a:xfrm>
          <a:prstGeom prst="rect">
            <a:avLst/>
          </a:prstGeom>
          <a:noFill/>
          <a:ln>
            <a:noFill/>
          </a:ln>
          <a:effectLst>
            <a:outerShdw sx="1000" sy="1000" algn="ctr" rotWithShape="0">
              <a:schemeClr val="tx1"/>
            </a:outerShdw>
          </a:effectLst>
          <a:ex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318601" y="1645726"/>
            <a:ext cx="2422017" cy="3462022"/>
          </a:xfrm>
          <a:prstGeom prst="rect">
            <a:avLst/>
          </a:prstGeom>
          <a:noFill/>
          <a:ln>
            <a:noFill/>
          </a:ln>
          <a:effectLst>
            <a:outerShdw sx="1000" sy="1000" algn="ctr" rotWithShape="0">
              <a:schemeClr val="tx1"/>
            </a:outerShdw>
          </a:effectLst>
          <a:extLst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9600" y="1651201"/>
            <a:ext cx="2413117" cy="3451851"/>
          </a:xfrm>
          <a:prstGeom prst="rect">
            <a:avLst/>
          </a:prstGeom>
          <a:noFill/>
          <a:ln>
            <a:noFill/>
          </a:ln>
          <a:effectLst>
            <a:outerShdw sx="1000" sy="1000" algn="ctr" rotWithShape="0">
              <a:schemeClr val="tx1"/>
            </a:outerShdw>
          </a:effectLst>
          <a:extLst/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08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09599" y="5410200"/>
            <a:ext cx="785693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latin typeface="Calibri" pitchFamily="34" charset="0"/>
                <a:cs typeface="Calibri" pitchFamily="34" charset="0"/>
              </a:rPr>
              <a:t>Результаты нагрузочного тестирования </a:t>
            </a:r>
            <a:r>
              <a:rPr lang="ru-RU" sz="1600" dirty="0">
                <a:latin typeface="Calibri" pitchFamily="34" charset="0"/>
                <a:cs typeface="Calibri" pitchFamily="34" charset="0"/>
              </a:rPr>
              <a:t>программного продукта «1С-Битрикс: Управление сайтом</a:t>
            </a:r>
            <a:r>
              <a:rPr lang="ru-RU" sz="1600" dirty="0" smtClean="0">
                <a:latin typeface="Calibri" pitchFamily="34" charset="0"/>
                <a:cs typeface="Calibri" pitchFamily="34" charset="0"/>
              </a:rPr>
              <a:t>» </a:t>
            </a:r>
            <a:r>
              <a:rPr lang="ru-RU" sz="1600" b="0" dirty="0" smtClean="0">
                <a:latin typeface="Calibri" pitchFamily="34" charset="0"/>
                <a:cs typeface="Calibri" pitchFamily="34" charset="0"/>
              </a:rPr>
              <a:t>(</a:t>
            </a:r>
            <a:r>
              <a:rPr lang="ru-RU" sz="1600" b="0" dirty="0">
                <a:latin typeface="Calibri" pitchFamily="34" charset="0"/>
                <a:cs typeface="Calibri" pitchFamily="34" charset="0"/>
              </a:rPr>
              <a:t>тестирование провели  компании «1С-Битрикс», «</a:t>
            </a:r>
            <a:r>
              <a:rPr lang="ru-RU" sz="1600" b="0" dirty="0" err="1">
                <a:latin typeface="Calibri" pitchFamily="34" charset="0"/>
                <a:cs typeface="Calibri" pitchFamily="34" charset="0"/>
              </a:rPr>
              <a:t>Онтико</a:t>
            </a:r>
            <a:r>
              <a:rPr lang="ru-RU" sz="1600" b="0" dirty="0">
                <a:latin typeface="Calibri" pitchFamily="34" charset="0"/>
                <a:cs typeface="Calibri" pitchFamily="34" charset="0"/>
              </a:rPr>
              <a:t>» и .</a:t>
            </a:r>
            <a:r>
              <a:rPr lang="ru-RU" sz="1600" b="0" dirty="0" err="1">
                <a:latin typeface="Calibri" pitchFamily="34" charset="0"/>
                <a:cs typeface="Calibri" pitchFamily="34" charset="0"/>
              </a:rPr>
              <a:t>masterhost</a:t>
            </a:r>
            <a:r>
              <a:rPr lang="ru-RU" sz="1600" b="0" dirty="0">
                <a:latin typeface="Calibri" pitchFamily="34" charset="0"/>
                <a:cs typeface="Calibri" pitchFamily="34" charset="0"/>
              </a:rPr>
              <a:t> в ноябре 2010 </a:t>
            </a:r>
            <a:r>
              <a:rPr lang="ru-RU" sz="1600" b="0" dirty="0" smtClean="0">
                <a:latin typeface="Calibri" pitchFamily="34" charset="0"/>
                <a:cs typeface="Calibri" pitchFamily="34" charset="0"/>
              </a:rPr>
              <a:t>года)</a:t>
            </a:r>
            <a:endParaRPr lang="en-US" sz="1600" b="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425720" y="221233"/>
            <a:ext cx="5822680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100" dirty="0">
                <a:solidFill>
                  <a:srgbClr val="00091A"/>
                </a:solidFill>
                <a:latin typeface="Calibri" pitchFamily="34" charset="0"/>
                <a:ea typeface="Verdana" pitchFamily="34" charset="0"/>
                <a:cs typeface="Calibri" pitchFamily="34" charset="0"/>
              </a:rPr>
              <a:t>Сертификаты</a:t>
            </a:r>
            <a:endParaRPr lang="ru-RU" sz="3100" dirty="0">
              <a:latin typeface="Calibri" pitchFamily="34" charset="0"/>
              <a:ea typeface="Verdana" pitchFamily="34" charset="0"/>
              <a:cs typeface="Calibri" pitchFamily="34" charset="0"/>
            </a:endParaRPr>
          </a:p>
        </p:txBody>
      </p:sp>
      <p:pic>
        <p:nvPicPr>
          <p:cNvPr id="14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:\Users\Аня\AppData\Local\Microsoft\Windows\Temporary Internet Files\Content.Outlook\36VJRQY6\line (2)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75" y="1206350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7964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C:\Users\Аня\Desktop\box_inet-magazi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998" y="1430639"/>
            <a:ext cx="3507545" cy="3958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03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4114800" y="1524000"/>
            <a:ext cx="4953000" cy="35086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0" dirty="0">
                <a:latin typeface="Calibri" pitchFamily="34" charset="0"/>
                <a:ea typeface="Verdana" pitchFamily="34" charset="0"/>
                <a:cs typeface="Calibri" pitchFamily="34" charset="0"/>
              </a:rPr>
              <a:t>Готовое решение для быстрого открытия собственного </a:t>
            </a:r>
            <a:r>
              <a:rPr lang="ru-RU" sz="2000" b="0" dirty="0" smtClean="0">
                <a:latin typeface="Calibri" pitchFamily="34" charset="0"/>
                <a:ea typeface="Verdana" pitchFamily="34" charset="0"/>
                <a:cs typeface="Calibri" pitchFamily="34" charset="0"/>
              </a:rPr>
              <a:t>интернет-магазина</a:t>
            </a:r>
            <a:endParaRPr lang="en-US" sz="2000" b="0" dirty="0">
              <a:latin typeface="Calibri" pitchFamily="34" charset="0"/>
              <a:ea typeface="Verdana" pitchFamily="34" charset="0"/>
              <a:cs typeface="Calibri" pitchFamily="34" charset="0"/>
            </a:endParaRPr>
          </a:p>
          <a:p>
            <a:pPr>
              <a:buFont typeface="Arial" charset="0"/>
              <a:buChar char="•"/>
            </a:pPr>
            <a:endParaRPr lang="en-US" sz="2000" b="0" dirty="0">
              <a:latin typeface="Calibri" pitchFamily="34" charset="0"/>
              <a:ea typeface="Verdana" pitchFamily="34" charset="0"/>
              <a:cs typeface="Calibri" pitchFamily="34" charset="0"/>
            </a:endParaRPr>
          </a:p>
          <a:p>
            <a:pPr marL="649288" indent="-285750">
              <a:lnSpc>
                <a:spcPct val="150000"/>
              </a:lnSpc>
              <a:buSzPct val="120000"/>
              <a:buBlip>
                <a:blip r:embed="rId4"/>
              </a:buBlip>
            </a:pPr>
            <a:r>
              <a:rPr lang="ru-RU" sz="1800" b="0" dirty="0" smtClean="0">
                <a:latin typeface="Calibri" pitchFamily="34" charset="0"/>
                <a:ea typeface="Verdana" pitchFamily="34" charset="0"/>
                <a:cs typeface="Calibri" pitchFamily="34" charset="0"/>
              </a:rPr>
              <a:t>Готовая </a:t>
            </a:r>
            <a:r>
              <a:rPr lang="ru-RU" sz="1800" b="0" dirty="0">
                <a:latin typeface="Calibri" pitchFamily="34" charset="0"/>
                <a:ea typeface="Verdana" pitchFamily="34" charset="0"/>
                <a:cs typeface="Calibri" pitchFamily="34" charset="0"/>
              </a:rPr>
              <a:t>структура сайта</a:t>
            </a:r>
          </a:p>
          <a:p>
            <a:pPr marL="649288" indent="-285750">
              <a:lnSpc>
                <a:spcPct val="150000"/>
              </a:lnSpc>
              <a:buSzPct val="120000"/>
              <a:buBlip>
                <a:blip r:embed="rId4"/>
              </a:buBlip>
            </a:pPr>
            <a:r>
              <a:rPr lang="ru-RU" sz="1800" b="0" dirty="0" smtClean="0">
                <a:latin typeface="Calibri" pitchFamily="34" charset="0"/>
                <a:ea typeface="Verdana" pitchFamily="34" charset="0"/>
                <a:cs typeface="Calibri" pitchFamily="34" charset="0"/>
              </a:rPr>
              <a:t>Настроенные </a:t>
            </a:r>
            <a:r>
              <a:rPr lang="ru-RU" sz="1800" b="0" dirty="0">
                <a:latin typeface="Calibri" pitchFamily="34" charset="0"/>
                <a:ea typeface="Verdana" pitchFamily="34" charset="0"/>
                <a:cs typeface="Calibri" pitchFamily="34" charset="0"/>
              </a:rPr>
              <a:t>сервисы и типовой контент</a:t>
            </a:r>
          </a:p>
          <a:p>
            <a:pPr marL="649288" indent="-285750">
              <a:lnSpc>
                <a:spcPct val="150000"/>
              </a:lnSpc>
              <a:buSzPct val="120000"/>
              <a:buBlip>
                <a:blip r:embed="rId4"/>
              </a:buBlip>
            </a:pPr>
            <a:r>
              <a:rPr lang="ru-RU" sz="1800" b="0" dirty="0" smtClean="0">
                <a:latin typeface="Calibri" pitchFamily="34" charset="0"/>
                <a:ea typeface="Verdana" pitchFamily="34" charset="0"/>
                <a:cs typeface="Calibri" pitchFamily="34" charset="0"/>
              </a:rPr>
              <a:t>«Мастер» </a:t>
            </a:r>
            <a:r>
              <a:rPr lang="ru-RU" sz="1800" b="0" dirty="0">
                <a:latin typeface="Calibri" pitchFamily="34" charset="0"/>
                <a:ea typeface="Verdana" pitchFamily="34" charset="0"/>
                <a:cs typeface="Calibri" pitchFamily="34" charset="0"/>
              </a:rPr>
              <a:t>настройки магазина</a:t>
            </a:r>
          </a:p>
          <a:p>
            <a:pPr marL="649288" indent="-285750">
              <a:lnSpc>
                <a:spcPct val="150000"/>
              </a:lnSpc>
              <a:buSzPct val="120000"/>
              <a:buBlip>
                <a:blip r:embed="rId4"/>
              </a:buBlip>
            </a:pPr>
            <a:r>
              <a:rPr lang="ru-RU" sz="1800" b="0" dirty="0" smtClean="0">
                <a:latin typeface="Calibri" pitchFamily="34" charset="0"/>
                <a:ea typeface="Verdana" pitchFamily="34" charset="0"/>
                <a:cs typeface="Calibri" pitchFamily="34" charset="0"/>
              </a:rPr>
              <a:t>«Мастер» </a:t>
            </a:r>
            <a:r>
              <a:rPr lang="ru-RU" sz="1800" b="0" dirty="0">
                <a:latin typeface="Calibri" pitchFamily="34" charset="0"/>
                <a:ea typeface="Verdana" pitchFamily="34" charset="0"/>
                <a:cs typeface="Calibri" pitchFamily="34" charset="0"/>
              </a:rPr>
              <a:t>создания каталога товаров</a:t>
            </a:r>
          </a:p>
          <a:p>
            <a:pPr marL="649288" indent="-285750">
              <a:lnSpc>
                <a:spcPct val="150000"/>
              </a:lnSpc>
              <a:buSzPct val="120000"/>
              <a:buBlip>
                <a:blip r:embed="rId4"/>
              </a:buBlip>
            </a:pPr>
            <a:r>
              <a:rPr lang="ru-RU" sz="1800" b="0" dirty="0" smtClean="0">
                <a:latin typeface="Calibri" pitchFamily="34" charset="0"/>
                <a:ea typeface="Verdana" pitchFamily="34" charset="0"/>
                <a:cs typeface="Calibri" pitchFamily="34" charset="0"/>
              </a:rPr>
              <a:t>Корзина </a:t>
            </a:r>
            <a:r>
              <a:rPr lang="ru-RU" sz="1800" b="0" dirty="0">
                <a:latin typeface="Calibri" pitchFamily="34" charset="0"/>
                <a:ea typeface="Verdana" pitchFamily="34" charset="0"/>
                <a:cs typeface="Calibri" pitchFamily="34" charset="0"/>
              </a:rPr>
              <a:t>покупателя и личный кабинет</a:t>
            </a:r>
          </a:p>
          <a:p>
            <a:pPr marL="649288" indent="-285750">
              <a:lnSpc>
                <a:spcPct val="150000"/>
              </a:lnSpc>
              <a:buSzPct val="120000"/>
              <a:buBlip>
                <a:blip r:embed="rId4"/>
              </a:buBlip>
            </a:pPr>
            <a:r>
              <a:rPr lang="ru-RU" sz="1800" b="0" dirty="0" smtClean="0">
                <a:latin typeface="Calibri" pitchFamily="34" charset="0"/>
                <a:ea typeface="Verdana" pitchFamily="34" charset="0"/>
                <a:cs typeface="Calibri" pitchFamily="34" charset="0"/>
              </a:rPr>
              <a:t>Мобильный </a:t>
            </a:r>
            <a:r>
              <a:rPr lang="ru-RU" sz="1800" b="0" dirty="0">
                <a:latin typeface="Calibri" pitchFamily="34" charset="0"/>
                <a:ea typeface="Verdana" pitchFamily="34" charset="0"/>
                <a:cs typeface="Calibri" pitchFamily="34" charset="0"/>
              </a:rPr>
              <a:t>интернет-магазин</a:t>
            </a:r>
            <a:endParaRPr lang="ru-RU" sz="2400" b="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5" y="6408716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Объект 2"/>
          <p:cNvSpPr txBox="1">
            <a:spLocks/>
          </p:cNvSpPr>
          <p:nvPr/>
        </p:nvSpPr>
        <p:spPr bwMode="auto">
          <a:xfrm>
            <a:off x="300840" y="5494791"/>
            <a:ext cx="8385959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Tx/>
              <a:buNone/>
            </a:pPr>
            <a:r>
              <a:rPr lang="ru-RU" sz="3600" b="0" dirty="0" smtClean="0">
                <a:latin typeface="Calibri" pitchFamily="34" charset="0"/>
                <a:ea typeface="Verdana" pitchFamily="34" charset="0"/>
                <a:cs typeface="Calibri" pitchFamily="34" charset="0"/>
              </a:rPr>
              <a:t>Начните продавать уже через 4 часа!</a:t>
            </a:r>
          </a:p>
        </p:txBody>
      </p:sp>
      <p:pic>
        <p:nvPicPr>
          <p:cNvPr id="10" name="Picture 2" descr="C:\Users\Аня\AppData\Local\Microsoft\Windows\Temporary Internet Files\Content.Outlook\36VJRQY6\line (2)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75" y="1206350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425720" y="221233"/>
            <a:ext cx="6758528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100" dirty="0">
                <a:latin typeface="Calibri" pitchFamily="34" charset="0"/>
                <a:ea typeface="Verdana" pitchFamily="34" charset="0"/>
                <a:cs typeface="Calibri" pitchFamily="34" charset="0"/>
              </a:rPr>
              <a:t>1С-Битрикс</a:t>
            </a:r>
            <a:r>
              <a:rPr lang="en-US" sz="3100" dirty="0">
                <a:latin typeface="Calibri" pitchFamily="34" charset="0"/>
                <a:ea typeface="Verdana" pitchFamily="34" charset="0"/>
                <a:cs typeface="Calibri" pitchFamily="34" charset="0"/>
              </a:rPr>
              <a:t>: </a:t>
            </a:r>
            <a:r>
              <a:rPr lang="ru-RU" sz="3100" dirty="0">
                <a:latin typeface="Calibri" pitchFamily="34" charset="0"/>
                <a:ea typeface="Verdana" pitchFamily="34" charset="0"/>
                <a:cs typeface="Calibri" pitchFamily="34" charset="0"/>
              </a:rPr>
              <a:t>Интернет-магазин</a:t>
            </a:r>
          </a:p>
        </p:txBody>
      </p:sp>
      <p:pic>
        <p:nvPicPr>
          <p:cNvPr id="12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73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 bwMode="auto">
          <a:xfrm>
            <a:off x="-14748" y="5043948"/>
            <a:ext cx="9158748" cy="1828800"/>
          </a:xfrm>
          <a:prstGeom prst="rect">
            <a:avLst/>
          </a:prstGeom>
          <a:solidFill>
            <a:srgbClr val="FFFFFF">
              <a:alpha val="85098"/>
            </a:srgb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28600" y="5442162"/>
            <a:ext cx="89154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ru-RU" sz="3200" b="0" dirty="0">
                <a:latin typeface="Calibri" pitchFamily="34" charset="0"/>
                <a:ea typeface="Verdana" pitchFamily="34" charset="0"/>
                <a:cs typeface="Calibri" pitchFamily="34" charset="0"/>
              </a:rPr>
              <a:t>Вы можете создать сеть интернет-магазинов с единой системой </a:t>
            </a:r>
            <a:r>
              <a:rPr lang="ru-RU" sz="3200" b="0" dirty="0" smtClean="0">
                <a:latin typeface="Calibri" pitchFamily="34" charset="0"/>
                <a:ea typeface="Verdana" pitchFamily="34" charset="0"/>
                <a:cs typeface="Calibri" pitchFamily="34" charset="0"/>
              </a:rPr>
              <a:t>управления</a:t>
            </a:r>
            <a:endParaRPr lang="ru-RU" sz="3200" b="0" dirty="0">
              <a:latin typeface="Calibri" pitchFamily="34" charset="0"/>
              <a:ea typeface="Verdana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6152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6" descr="C:\Users\Аня\Desktop\box_inet-magazi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0135" y="4446423"/>
            <a:ext cx="1752600" cy="1978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Natalia\Downloads\6769131_m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9975" y="1405250"/>
            <a:ext cx="4016671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7045" name="Rectangle 7"/>
          <p:cNvSpPr>
            <a:spLocks noChangeArrowheads="1"/>
          </p:cNvSpPr>
          <p:nvPr/>
        </p:nvSpPr>
        <p:spPr bwMode="auto">
          <a:xfrm>
            <a:off x="163015" y="1295400"/>
            <a:ext cx="4866186" cy="1015663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0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Многосайтовая версия «1С-Битрикс: Управление сайтом» позволяет создавать неограниченное число сайтов с:</a:t>
            </a:r>
          </a:p>
        </p:txBody>
      </p:sp>
      <p:sp>
        <p:nvSpPr>
          <p:cNvPr id="87047" name="Rectangle 9"/>
          <p:cNvSpPr>
            <a:spLocks noChangeArrowheads="1"/>
          </p:cNvSpPr>
          <p:nvPr/>
        </p:nvSpPr>
        <p:spPr bwMode="auto">
          <a:xfrm>
            <a:off x="309747" y="2625357"/>
            <a:ext cx="4502728" cy="348557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85750" indent="-285750">
              <a:spcBef>
                <a:spcPct val="25000"/>
              </a:spcBef>
              <a:spcAft>
                <a:spcPts val="0"/>
              </a:spcAft>
              <a:buSzPct val="120000"/>
              <a:buBlip>
                <a:blip r:embed="rId5"/>
              </a:buBlip>
              <a:defRPr/>
            </a:pPr>
            <a:r>
              <a:rPr lang="ru-RU" sz="18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общей системой авторизации пользователей </a:t>
            </a:r>
          </a:p>
          <a:p>
            <a:pPr marL="285750" indent="-285750">
              <a:spcBef>
                <a:spcPct val="25000"/>
              </a:spcBef>
              <a:spcAft>
                <a:spcPts val="0"/>
              </a:spcAft>
              <a:buSzPct val="120000"/>
              <a:buBlip>
                <a:blip r:embed="rId5"/>
              </a:buBlip>
              <a:defRPr/>
            </a:pPr>
            <a:r>
              <a:rPr lang="ru-RU" sz="18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единой системой управления </a:t>
            </a:r>
          </a:p>
          <a:p>
            <a:pPr marL="285750" indent="-285750">
              <a:spcBef>
                <a:spcPct val="25000"/>
              </a:spcBef>
              <a:spcAft>
                <a:spcPts val="0"/>
              </a:spcAft>
              <a:buSzPct val="120000"/>
              <a:buBlip>
                <a:blip r:embed="rId5"/>
              </a:buBlip>
              <a:defRPr/>
            </a:pPr>
            <a:r>
              <a:rPr lang="ru-RU" sz="18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объединенным рекламным пространством </a:t>
            </a:r>
          </a:p>
          <a:p>
            <a:pPr marL="285750" indent="-285750">
              <a:spcBef>
                <a:spcPct val="25000"/>
              </a:spcBef>
              <a:spcAft>
                <a:spcPts val="0"/>
              </a:spcAft>
              <a:buSzPct val="120000"/>
              <a:buBlip>
                <a:blip r:embed="rId5"/>
              </a:buBlip>
              <a:defRPr/>
            </a:pPr>
            <a:r>
              <a:rPr lang="ru-RU" sz="18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уникальной системой веб-аналитики для анализа эффективности проектов</a:t>
            </a:r>
          </a:p>
          <a:p>
            <a:pPr marL="285750" indent="-285750">
              <a:spcBef>
                <a:spcPct val="25000"/>
              </a:spcBef>
              <a:spcAft>
                <a:spcPts val="0"/>
              </a:spcAft>
              <a:buSzPct val="120000"/>
              <a:buBlip>
                <a:blip r:embed="rId5"/>
              </a:buBlip>
              <a:defRPr/>
            </a:pPr>
            <a:r>
              <a:rPr lang="ru-RU" sz="18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расширенными возможностями по созданию и управлению сообществами</a:t>
            </a:r>
          </a:p>
          <a:p>
            <a:pPr marL="285750" indent="-285750">
              <a:spcBef>
                <a:spcPct val="25000"/>
              </a:spcBef>
              <a:spcAft>
                <a:spcPts val="0"/>
              </a:spcAft>
              <a:buSzPct val="120000"/>
              <a:buBlip>
                <a:blip r:embed="rId5"/>
              </a:buBlip>
              <a:defRPr/>
            </a:pPr>
            <a:r>
              <a:rPr lang="ru-RU" sz="18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сетью интернет-магазинов с дилерскими сетями</a:t>
            </a:r>
            <a:r>
              <a:rPr lang="ru-RU" sz="1600" b="0" dirty="0">
                <a:solidFill>
                  <a:srgbClr val="000000"/>
                </a:solidFill>
                <a:latin typeface="Arial"/>
              </a:rPr>
              <a:t>.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08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Стрелка вниз 1"/>
          <p:cNvSpPr/>
          <p:nvPr/>
        </p:nvSpPr>
        <p:spPr bwMode="auto">
          <a:xfrm rot="10800000">
            <a:off x="6903935" y="3996050"/>
            <a:ext cx="685556" cy="372092"/>
          </a:xfrm>
          <a:prstGeom prst="downArrow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lin ang="13500000" scaled="1"/>
            <a:tileRect/>
          </a:gra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13" name="Picture 2" descr="C:\Users\Аня\AppData\Local\Microsoft\Windows\Temporary Internet Files\Content.Outlook\36VJRQY6\line (2)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75" y="1206350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2"/>
          <p:cNvSpPr txBox="1">
            <a:spLocks noChangeArrowheads="1"/>
          </p:cNvSpPr>
          <p:nvPr/>
        </p:nvSpPr>
        <p:spPr>
          <a:xfrm>
            <a:off x="425720" y="221233"/>
            <a:ext cx="5822680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100" dirty="0">
                <a:solidFill>
                  <a:srgbClr val="00091A"/>
                </a:solidFill>
                <a:latin typeface="Calibri" pitchFamily="34" charset="0"/>
                <a:cs typeface="Calibri" pitchFamily="34" charset="0"/>
              </a:rPr>
              <a:t>Многосайтовость</a:t>
            </a:r>
            <a:endParaRPr lang="ru-RU" sz="3100" dirty="0">
              <a:latin typeface="Calibri" pitchFamily="34" charset="0"/>
              <a:ea typeface="Verdana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0027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08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 descr="C:\Users\Аня\AppData\Local\Microsoft\Windows\Temporary Internet Files\Content.Outlook\36VJRQY6\line (2)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75" y="1206350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585" y="1617408"/>
            <a:ext cx="3743325" cy="1051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585" y="3370008"/>
            <a:ext cx="3955317" cy="10249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007" y="5230316"/>
            <a:ext cx="3542480" cy="11492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4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542" y="1641844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956" y="352347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541" y="524045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2"/>
          <p:cNvSpPr txBox="1">
            <a:spLocks noChangeArrowheads="1"/>
          </p:cNvSpPr>
          <p:nvPr/>
        </p:nvSpPr>
        <p:spPr>
          <a:xfrm>
            <a:off x="425720" y="221233"/>
            <a:ext cx="5822680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100" dirty="0">
                <a:solidFill>
                  <a:srgbClr val="00091A"/>
                </a:solidFill>
                <a:latin typeface="Calibri" pitchFamily="34" charset="0"/>
                <a:cs typeface="Calibri" pitchFamily="34" charset="0"/>
              </a:rPr>
              <a:t>Многосайтовые проекты</a:t>
            </a:r>
            <a:endParaRPr lang="ru-RU" sz="3100" dirty="0">
              <a:latin typeface="Calibri" pitchFamily="34" charset="0"/>
              <a:ea typeface="Verdana" pitchFamily="34" charset="0"/>
              <a:cs typeface="Calibri" pitchFamily="34" charset="0"/>
            </a:endParaRPr>
          </a:p>
        </p:txBody>
      </p:sp>
      <p:pic>
        <p:nvPicPr>
          <p:cNvPr id="14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3104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958"/>
            <a:ext cx="9144000" cy="68619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Скругленный прямоугольник 10"/>
          <p:cNvSpPr/>
          <p:nvPr/>
        </p:nvSpPr>
        <p:spPr bwMode="auto">
          <a:xfrm>
            <a:off x="0" y="0"/>
            <a:ext cx="4724400" cy="6858000"/>
          </a:xfrm>
          <a:prstGeom prst="roundRect">
            <a:avLst>
              <a:gd name="adj" fmla="val 0"/>
            </a:avLst>
          </a:prstGeom>
          <a:solidFill>
            <a:srgbClr val="FFFFFF">
              <a:alpha val="80000"/>
            </a:srgb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789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-197168" y="134635"/>
            <a:ext cx="5431633" cy="645129"/>
          </a:xfrm>
        </p:spPr>
        <p:txBody>
          <a:bodyPr/>
          <a:lstStyle/>
          <a:p>
            <a:pPr eaLnBrk="1" hangingPunct="1"/>
            <a:r>
              <a:rPr lang="ru-RU" sz="28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Техническая поддержка</a:t>
            </a:r>
            <a:endParaRPr lang="en-US" sz="2800" b="1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7892" name="Прямоугольник 6"/>
          <p:cNvSpPr>
            <a:spLocks noChangeArrowheads="1"/>
          </p:cNvSpPr>
          <p:nvPr/>
        </p:nvSpPr>
        <p:spPr bwMode="auto">
          <a:xfrm>
            <a:off x="228600" y="1143000"/>
            <a:ext cx="3886200" cy="4154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ru-RU" sz="24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Все пользователи продуктов «1С-Битрикс», а также некоммерческие пользователи (например, если вы тестируете продукт перед покупкой) могут направить вопрос специалистам технической поддержки и </a:t>
            </a:r>
            <a:r>
              <a:rPr lang="ru-RU" sz="24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получить квалифицированную консультацию</a:t>
            </a:r>
          </a:p>
        </p:txBody>
      </p:sp>
      <p:pic>
        <p:nvPicPr>
          <p:cNvPr id="9" name="Picture 4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48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7227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1876"/>
            <a:ext cx="9144000" cy="6869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 bwMode="auto">
          <a:xfrm>
            <a:off x="1" y="-23613"/>
            <a:ext cx="4724400" cy="6869738"/>
          </a:xfrm>
          <a:prstGeom prst="rect">
            <a:avLst/>
          </a:prstGeom>
          <a:solidFill>
            <a:srgbClr val="FFFFFF">
              <a:alpha val="89804"/>
            </a:srgb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52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9528" y="120983"/>
            <a:ext cx="2696369" cy="642938"/>
          </a:xfrm>
        </p:spPr>
        <p:txBody>
          <a:bodyPr/>
          <a:lstStyle/>
          <a:p>
            <a:pPr eaLnBrk="1" hangingPunct="1"/>
            <a:r>
              <a:rPr lang="ru-RU" sz="2800" b="1" dirty="0" smtClean="0">
                <a:solidFill>
                  <a:srgbClr val="00091A"/>
                </a:solidFill>
                <a:latin typeface="Calibri" pitchFamily="34" charset="0"/>
                <a:cs typeface="Calibri" pitchFamily="34" charset="0"/>
              </a:rPr>
              <a:t>Обучение</a:t>
            </a:r>
            <a:endParaRPr lang="en-US" sz="2800" b="1" dirty="0" smtClean="0">
              <a:solidFill>
                <a:srgbClr val="00091A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5301" name="Прямоугольник 4"/>
          <p:cNvSpPr>
            <a:spLocks noChangeArrowheads="1"/>
          </p:cNvSpPr>
          <p:nvPr/>
        </p:nvSpPr>
        <p:spPr bwMode="auto">
          <a:xfrm>
            <a:off x="193577" y="1066800"/>
            <a:ext cx="38100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438150" indent="-342900">
              <a:buSzPct val="120000"/>
              <a:buBlip>
                <a:blip r:embed="rId4"/>
              </a:buBlip>
            </a:pPr>
            <a:r>
              <a:rPr lang="ru-RU" sz="24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Учебные онлайн-курсы для пользователей</a:t>
            </a:r>
          </a:p>
        </p:txBody>
      </p:sp>
      <p:sp>
        <p:nvSpPr>
          <p:cNvPr id="55300" name="Прямоугольник 3"/>
          <p:cNvSpPr>
            <a:spLocks noChangeArrowheads="1"/>
          </p:cNvSpPr>
          <p:nvPr/>
        </p:nvSpPr>
        <p:spPr bwMode="auto">
          <a:xfrm>
            <a:off x="634741" y="1927621"/>
            <a:ext cx="3962400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sz="16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Компания «1С-Битрикс» проводит </a:t>
            </a:r>
            <a:r>
              <a:rPr lang="ru-RU" sz="16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бесплатное онлайн-обучение </a:t>
            </a:r>
            <a:r>
              <a:rPr lang="ru-RU" sz="16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и сертификацию пользователей программного продукта «1С-Битрикс: Управление сайтом». Курсы могут пройти все желающие бесплатно на сайте </a:t>
            </a:r>
            <a:r>
              <a:rPr lang="en-US" sz="1600" b="0" dirty="0">
                <a:solidFill>
                  <a:srgbClr val="1E427C"/>
                </a:solidFill>
                <a:latin typeface="Calibri" pitchFamily="34" charset="0"/>
                <a:cs typeface="Calibri" pitchFamily="34" charset="0"/>
              </a:rPr>
              <a:t>www.1c-bitrix.ru</a:t>
            </a:r>
            <a:r>
              <a:rPr lang="ru-RU" sz="16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. </a:t>
            </a:r>
          </a:p>
        </p:txBody>
      </p:sp>
      <p:sp>
        <p:nvSpPr>
          <p:cNvPr id="55302" name="Прямоугольник 5"/>
          <p:cNvSpPr>
            <a:spLocks noChangeArrowheads="1"/>
          </p:cNvSpPr>
          <p:nvPr/>
        </p:nvSpPr>
        <p:spPr bwMode="auto">
          <a:xfrm>
            <a:off x="258290" y="4245571"/>
            <a:ext cx="38100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438150" indent="-342900">
              <a:buSzPct val="120000"/>
              <a:buBlip>
                <a:blip r:embed="rId4"/>
              </a:buBlip>
            </a:pPr>
            <a:r>
              <a:rPr lang="ru-RU" sz="24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Сертифицированные учебные центры</a:t>
            </a:r>
          </a:p>
        </p:txBody>
      </p:sp>
      <p:sp>
        <p:nvSpPr>
          <p:cNvPr id="55303" name="Прямоугольник 7"/>
          <p:cNvSpPr>
            <a:spLocks noChangeArrowheads="1"/>
          </p:cNvSpPr>
          <p:nvPr/>
        </p:nvSpPr>
        <p:spPr bwMode="auto">
          <a:xfrm>
            <a:off x="698887" y="5190375"/>
            <a:ext cx="39624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sz="16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Авторизованные учебные центры проводят платные учебные курсы в России и СНГ. Расписание ближайших курсов вы найдете на сайте </a:t>
            </a:r>
            <a:r>
              <a:rPr lang="en-US" sz="1600" b="0" dirty="0">
                <a:solidFill>
                  <a:srgbClr val="1E427C"/>
                </a:solidFill>
                <a:latin typeface="Calibri" pitchFamily="34" charset="0"/>
                <a:cs typeface="Calibri" pitchFamily="34" charset="0"/>
              </a:rPr>
              <a:t>www.1c-bitrix.ru</a:t>
            </a:r>
            <a:r>
              <a:rPr lang="ru-RU" sz="16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. </a:t>
            </a:r>
          </a:p>
        </p:txBody>
      </p:sp>
      <p:pic>
        <p:nvPicPr>
          <p:cNvPr id="12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48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8333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Аня\Desktop\Интернетмагазин\9530131_m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7240" y="0"/>
            <a:ext cx="4565041" cy="6871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Скругленный прямоугольник 3"/>
          <p:cNvSpPr/>
          <p:nvPr/>
        </p:nvSpPr>
        <p:spPr bwMode="auto">
          <a:xfrm>
            <a:off x="0" y="0"/>
            <a:ext cx="4587239" cy="6858000"/>
          </a:xfrm>
          <a:prstGeom prst="roundRect">
            <a:avLst>
              <a:gd name="adj" fmla="val 0"/>
            </a:avLst>
          </a:prstGeom>
          <a:solidFill>
            <a:schemeClr val="bg1">
              <a:alpha val="29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42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-433596" y="122904"/>
            <a:ext cx="4419600" cy="609600"/>
          </a:xfrm>
        </p:spPr>
        <p:txBody>
          <a:bodyPr/>
          <a:lstStyle/>
          <a:p>
            <a:pPr eaLnBrk="1" hangingPunct="1"/>
            <a:r>
              <a:rPr lang="ru-RU" sz="2800" b="1" dirty="0" smtClean="0">
                <a:solidFill>
                  <a:srgbClr val="00091A"/>
                </a:solidFill>
                <a:latin typeface="Calibri" pitchFamily="34" charset="0"/>
                <a:cs typeface="Calibri" pitchFamily="34" charset="0"/>
              </a:rPr>
              <a:t>Документация</a:t>
            </a:r>
            <a:endParaRPr lang="en-US" sz="2800" b="1" dirty="0" smtClean="0">
              <a:solidFill>
                <a:srgbClr val="00091A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4275" name="Text Box 4"/>
          <p:cNvSpPr txBox="1">
            <a:spLocks noChangeArrowheads="1"/>
          </p:cNvSpPr>
          <p:nvPr/>
        </p:nvSpPr>
        <p:spPr bwMode="auto">
          <a:xfrm>
            <a:off x="304800" y="2371904"/>
            <a:ext cx="4282440" cy="3724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177800" indent="-1778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marL="285750" indent="-285750" eaLnBrk="1" hangingPunct="1">
              <a:spcBef>
                <a:spcPct val="20000"/>
              </a:spcBef>
              <a:spcAft>
                <a:spcPct val="20000"/>
              </a:spcAft>
              <a:buSzPct val="120000"/>
              <a:buBlip>
                <a:blip r:embed="rId4"/>
              </a:buBlip>
            </a:pPr>
            <a:r>
              <a:rPr lang="ru-RU" sz="20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Руководство по установке</a:t>
            </a:r>
          </a:p>
          <a:p>
            <a:pPr marL="285750" indent="-285750" eaLnBrk="1" hangingPunct="1">
              <a:spcBef>
                <a:spcPct val="20000"/>
              </a:spcBef>
              <a:spcAft>
                <a:spcPct val="20000"/>
              </a:spcAft>
              <a:buSzPct val="120000"/>
              <a:buBlip>
                <a:blip r:embed="rId4"/>
              </a:buBlip>
            </a:pPr>
            <a:r>
              <a:rPr lang="ru-RU" sz="20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Руководство по интеграции</a:t>
            </a:r>
          </a:p>
          <a:p>
            <a:pPr marL="285750" indent="-285750" eaLnBrk="1" hangingPunct="1">
              <a:spcBef>
                <a:spcPct val="20000"/>
              </a:spcBef>
              <a:spcAft>
                <a:spcPct val="20000"/>
              </a:spcAft>
              <a:buSzPct val="120000"/>
              <a:buBlip>
                <a:blip r:embed="rId4"/>
              </a:buBlip>
            </a:pPr>
            <a:r>
              <a:rPr lang="ru-RU" sz="20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Руководства пользователя</a:t>
            </a:r>
          </a:p>
          <a:p>
            <a:pPr marL="285750" indent="-285750" eaLnBrk="1" hangingPunct="1">
              <a:spcBef>
                <a:spcPct val="20000"/>
              </a:spcBef>
              <a:spcAft>
                <a:spcPct val="20000"/>
              </a:spcAft>
              <a:buSzPct val="120000"/>
              <a:buBlip>
                <a:blip r:embed="rId4"/>
              </a:buBlip>
            </a:pPr>
            <a:r>
              <a:rPr lang="ru-RU" sz="20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Руководство по конфигурированию</a:t>
            </a:r>
          </a:p>
          <a:p>
            <a:pPr marL="285750" indent="-285750" eaLnBrk="1" hangingPunct="1">
              <a:spcBef>
                <a:spcPct val="20000"/>
              </a:spcBef>
              <a:spcAft>
                <a:spcPct val="20000"/>
              </a:spcAft>
              <a:buSzPct val="120000"/>
              <a:buBlip>
                <a:blip r:embed="rId4"/>
              </a:buBlip>
            </a:pPr>
            <a:r>
              <a:rPr lang="ru-RU" sz="20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Онлайновая система помощи</a:t>
            </a:r>
          </a:p>
          <a:p>
            <a:pPr marL="285750" indent="-285750" eaLnBrk="1" hangingPunct="1">
              <a:spcBef>
                <a:spcPct val="20000"/>
              </a:spcBef>
              <a:spcAft>
                <a:spcPct val="20000"/>
              </a:spcAft>
              <a:buSzPct val="120000"/>
              <a:buBlip>
                <a:blip r:embed="rId4"/>
              </a:buBlip>
            </a:pPr>
            <a:r>
              <a:rPr lang="en-US" sz="20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API </a:t>
            </a:r>
            <a:r>
              <a:rPr lang="ru-RU" sz="20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для разработчиков</a:t>
            </a:r>
          </a:p>
          <a:p>
            <a:pPr marL="285750" indent="-285750" eaLnBrk="1" hangingPunct="1">
              <a:spcBef>
                <a:spcPct val="20000"/>
              </a:spcBef>
              <a:spcAft>
                <a:spcPct val="20000"/>
              </a:spcAft>
              <a:buSzPct val="120000"/>
              <a:buBlip>
                <a:blip r:embed="rId4"/>
              </a:buBlip>
            </a:pPr>
            <a:r>
              <a:rPr lang="en-US" sz="20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Windows Help</a:t>
            </a:r>
          </a:p>
          <a:p>
            <a:pPr marL="285750" indent="-285750" eaLnBrk="1" hangingPunct="1">
              <a:spcBef>
                <a:spcPct val="20000"/>
              </a:spcBef>
              <a:spcAft>
                <a:spcPct val="20000"/>
              </a:spcAft>
              <a:buSzPct val="120000"/>
              <a:buBlip>
                <a:blip r:embed="rId4"/>
              </a:buBlip>
            </a:pPr>
            <a:r>
              <a:rPr lang="ru-RU" sz="20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Контекстная помощь</a:t>
            </a:r>
          </a:p>
        </p:txBody>
      </p:sp>
      <p:sp>
        <p:nvSpPr>
          <p:cNvPr id="54277" name="Text Box 8"/>
          <p:cNvSpPr txBox="1">
            <a:spLocks noChangeArrowheads="1"/>
          </p:cNvSpPr>
          <p:nvPr/>
        </p:nvSpPr>
        <p:spPr bwMode="auto">
          <a:xfrm>
            <a:off x="275784" y="1066800"/>
            <a:ext cx="4291745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sz="24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Комплект справочной информации по продукту включает:</a:t>
            </a:r>
          </a:p>
        </p:txBody>
      </p:sp>
      <p:pic>
        <p:nvPicPr>
          <p:cNvPr id="11" name="Picture 4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48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8500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22" name="Picture 4" descr="C:\Users\Аня\AppData\Local\Microsoft\Windows\Temporary Internet Files\Content.Outlook\36VJRQY6\arrow (4)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2425" y="4786313"/>
            <a:ext cx="266700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988" y="6397625"/>
            <a:ext cx="9220201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727" name="Прямоугольник 1"/>
          <p:cNvSpPr>
            <a:spLocks noChangeArrowheads="1"/>
          </p:cNvSpPr>
          <p:nvPr/>
        </p:nvSpPr>
        <p:spPr bwMode="auto">
          <a:xfrm>
            <a:off x="114349" y="1344455"/>
            <a:ext cx="902335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800" b="0" u="sng" dirty="0">
                <a:hlinkClick r:id="rId5"/>
              </a:rPr>
              <a:t>http://marketplace.1c-bitrix.ru</a:t>
            </a:r>
            <a:r>
              <a:rPr lang="en-US" sz="1800" b="0" u="sng" dirty="0"/>
              <a:t> </a:t>
            </a:r>
            <a:r>
              <a:rPr lang="ru-RU" sz="1800" b="0" dirty="0"/>
              <a:t>- это каталог готовых решений, которые позволяют расширить стандартный функционал интернет-сайта на платформе 1С-Битрикс. </a:t>
            </a:r>
            <a:endParaRPr lang="ru-RU" sz="1800" dirty="0"/>
          </a:p>
        </p:txBody>
      </p:sp>
      <p:pic>
        <p:nvPicPr>
          <p:cNvPr id="30728" name="Picture 2" descr="G:\МУСОР\marketplace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25" y="2347913"/>
            <a:ext cx="2620963" cy="270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 descr="G:\Презентации\Тринет\calc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2738" y="3375025"/>
            <a:ext cx="1646237" cy="86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3" descr="G:\Презентации\Тринет\converter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5825" y="2339975"/>
            <a:ext cx="1676400" cy="846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4" descr="G:\Презентации\Тринет\facebook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4429125"/>
            <a:ext cx="223202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5" descr="G:\Презентации\Тринет\metrika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5825" y="3386138"/>
            <a:ext cx="1905000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6" descr="G:\Презентации\Тринет\online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3375025"/>
            <a:ext cx="2103438" cy="89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7" descr="G:\Презентации\Тринет\slider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1788" y="2347913"/>
            <a:ext cx="1654175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8" descr="G:\Презентации\Тринет\sms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2324100"/>
            <a:ext cx="1722438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>
            <a:spLocks noChangeArrowheads="1"/>
          </p:cNvSpPr>
          <p:nvPr/>
        </p:nvSpPr>
        <p:spPr bwMode="auto">
          <a:xfrm>
            <a:off x="5780088" y="4622800"/>
            <a:ext cx="313213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sz="1600" dirty="0">
                <a:solidFill>
                  <a:srgbClr val="C00000"/>
                </a:solidFill>
              </a:rPr>
              <a:t>И еще более 200 готовых решений для вашего сайта</a:t>
            </a:r>
          </a:p>
        </p:txBody>
      </p:sp>
      <p:pic>
        <p:nvPicPr>
          <p:cNvPr id="22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ectangle 2"/>
          <p:cNvSpPr txBox="1">
            <a:spLocks noChangeArrowheads="1"/>
          </p:cNvSpPr>
          <p:nvPr/>
        </p:nvSpPr>
        <p:spPr>
          <a:xfrm>
            <a:off x="425720" y="221233"/>
            <a:ext cx="5822680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100" dirty="0">
                <a:solidFill>
                  <a:srgbClr val="00091A"/>
                </a:solidFill>
                <a:latin typeface="Calibri" pitchFamily="34" charset="0"/>
                <a:ea typeface="Verdana" pitchFamily="34" charset="0"/>
                <a:cs typeface="Calibri" pitchFamily="34" charset="0"/>
              </a:rPr>
              <a:t>Каталог решений </a:t>
            </a:r>
            <a:r>
              <a:rPr lang="en-US" sz="3100" dirty="0">
                <a:solidFill>
                  <a:srgbClr val="00091A"/>
                </a:solidFill>
                <a:latin typeface="Calibri" pitchFamily="34" charset="0"/>
                <a:ea typeface="Verdana" pitchFamily="34" charset="0"/>
                <a:cs typeface="Calibri" pitchFamily="34" charset="0"/>
              </a:rPr>
              <a:t>Marketplace</a:t>
            </a:r>
            <a:endParaRPr lang="en-US" sz="3100" dirty="0">
              <a:solidFill>
                <a:srgbClr val="00091A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4" name="Picture 2" descr="C:\Users\Аня\AppData\Local\Microsoft\Windows\Temporary Internet Files\Content.Outlook\36VJRQY6\line (2).pn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75" y="1206350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831076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6" descr="C:\Users\Аня\Desktop\box_inet-magazi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795160"/>
            <a:ext cx="3251810" cy="3670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9884" name="Text Box 15"/>
          <p:cNvSpPr txBox="1">
            <a:spLocks noChangeArrowheads="1"/>
          </p:cNvSpPr>
          <p:nvPr/>
        </p:nvSpPr>
        <p:spPr bwMode="auto">
          <a:xfrm>
            <a:off x="4572000" y="1600200"/>
            <a:ext cx="4476000" cy="4585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marL="533400" indent="-450850" eaLnBrk="1" hangingPunct="1">
              <a:buBlip>
                <a:blip r:embed="rId4"/>
              </a:buBlip>
              <a:tabLst>
                <a:tab pos="534988" algn="l"/>
              </a:tabLst>
            </a:pPr>
            <a:r>
              <a:rPr lang="ru-RU" sz="3200" dirty="0">
                <a:latin typeface="Calibri" pitchFamily="34" charset="0"/>
              </a:rPr>
              <a:t>Малый </a:t>
            </a:r>
            <a:r>
              <a:rPr lang="ru-RU" sz="3200" dirty="0" smtClean="0">
                <a:latin typeface="Calibri" pitchFamily="34" charset="0"/>
              </a:rPr>
              <a:t>бизнес</a:t>
            </a:r>
            <a:endParaRPr lang="ru-RU" sz="3200" dirty="0">
              <a:latin typeface="Calibri" pitchFamily="34" charset="0"/>
            </a:endParaRPr>
          </a:p>
          <a:p>
            <a:pPr marL="82550" eaLnBrk="1" hangingPunct="1">
              <a:tabLst>
                <a:tab pos="534988" algn="l"/>
              </a:tabLst>
            </a:pPr>
            <a:r>
              <a:rPr lang="ru-RU" sz="3600" b="0" dirty="0">
                <a:solidFill>
                  <a:srgbClr val="111111"/>
                </a:solidFill>
                <a:latin typeface="Calibri" pitchFamily="34" charset="0"/>
              </a:rPr>
              <a:t>	</a:t>
            </a:r>
            <a:r>
              <a:rPr lang="en-US" sz="3600" b="0" dirty="0" smtClean="0">
                <a:solidFill>
                  <a:srgbClr val="111111"/>
                </a:solidFill>
                <a:latin typeface="Calibri" pitchFamily="34" charset="0"/>
              </a:rPr>
              <a:t>24</a:t>
            </a:r>
            <a:r>
              <a:rPr lang="ru-RU" sz="3600" b="0" dirty="0">
                <a:solidFill>
                  <a:srgbClr val="111111"/>
                </a:solidFill>
                <a:latin typeface="Calibri" pitchFamily="34" charset="0"/>
              </a:rPr>
              <a:t>900 руб. </a:t>
            </a:r>
            <a:endParaRPr lang="en-US" sz="3600" b="0" dirty="0" smtClean="0">
              <a:solidFill>
                <a:srgbClr val="111111"/>
              </a:solidFill>
              <a:latin typeface="Calibri" pitchFamily="34" charset="0"/>
            </a:endParaRPr>
          </a:p>
          <a:p>
            <a:pPr marL="533400" indent="-450850" eaLnBrk="1" hangingPunct="1">
              <a:buBlip>
                <a:blip r:embed="rId4"/>
              </a:buBlip>
              <a:tabLst>
                <a:tab pos="534988" algn="l"/>
              </a:tabLst>
            </a:pPr>
            <a:endParaRPr lang="en-US" sz="3200" b="0" dirty="0">
              <a:solidFill>
                <a:srgbClr val="111111"/>
              </a:solidFill>
              <a:latin typeface="Calibri" pitchFamily="34" charset="0"/>
            </a:endParaRPr>
          </a:p>
          <a:p>
            <a:pPr marL="533400" lvl="0" indent="-450850" eaLnBrk="1" hangingPunct="1">
              <a:buBlip>
                <a:blip r:embed="rId4"/>
              </a:buBlip>
              <a:tabLst>
                <a:tab pos="534988" algn="l"/>
              </a:tabLst>
            </a:pPr>
            <a:r>
              <a:rPr lang="ru-RU" sz="3200" dirty="0" smtClean="0">
                <a:latin typeface="Calibri" pitchFamily="34" charset="0"/>
              </a:rPr>
              <a:t>Бизнес</a:t>
            </a:r>
          </a:p>
          <a:p>
            <a:pPr marL="82550" lvl="0" eaLnBrk="1" hangingPunct="1">
              <a:tabLst>
                <a:tab pos="534988" algn="l"/>
              </a:tabLst>
            </a:pPr>
            <a:r>
              <a:rPr lang="ru-RU" sz="3600" b="0" dirty="0">
                <a:solidFill>
                  <a:srgbClr val="111111"/>
                </a:solidFill>
                <a:latin typeface="Calibri" pitchFamily="34" charset="0"/>
              </a:rPr>
              <a:t>	</a:t>
            </a:r>
            <a:r>
              <a:rPr lang="en-US" sz="3600" b="0" dirty="0" smtClean="0">
                <a:solidFill>
                  <a:srgbClr val="111111"/>
                </a:solidFill>
                <a:latin typeface="Calibri" pitchFamily="34" charset="0"/>
              </a:rPr>
              <a:t>48</a:t>
            </a:r>
            <a:r>
              <a:rPr lang="ru-RU" sz="3600" b="0" dirty="0">
                <a:solidFill>
                  <a:srgbClr val="111111"/>
                </a:solidFill>
                <a:latin typeface="Calibri" pitchFamily="34" charset="0"/>
              </a:rPr>
              <a:t>900 </a:t>
            </a:r>
            <a:r>
              <a:rPr lang="ru-RU" sz="3600" b="0" dirty="0" smtClean="0">
                <a:solidFill>
                  <a:srgbClr val="111111"/>
                </a:solidFill>
                <a:latin typeface="Calibri" pitchFamily="34" charset="0"/>
              </a:rPr>
              <a:t>руб.</a:t>
            </a:r>
            <a:endParaRPr lang="en-US" sz="3600" b="0" dirty="0" smtClean="0">
              <a:solidFill>
                <a:srgbClr val="111111"/>
              </a:solidFill>
              <a:latin typeface="Calibri" pitchFamily="34" charset="0"/>
            </a:endParaRPr>
          </a:p>
          <a:p>
            <a:pPr marL="533400" lvl="0" indent="-450850" eaLnBrk="1" hangingPunct="1">
              <a:tabLst>
                <a:tab pos="534988" algn="l"/>
              </a:tabLst>
            </a:pPr>
            <a:endParaRPr lang="en-US" sz="3200" b="0" dirty="0">
              <a:solidFill>
                <a:srgbClr val="111111"/>
              </a:solidFill>
              <a:latin typeface="Calibri" pitchFamily="34" charset="0"/>
            </a:endParaRPr>
          </a:p>
          <a:p>
            <a:pPr marL="533400" indent="-450850" eaLnBrk="1" hangingPunct="1">
              <a:buBlip>
                <a:blip r:embed="rId4"/>
              </a:buBlip>
              <a:tabLst>
                <a:tab pos="534988" algn="l"/>
              </a:tabLst>
            </a:pPr>
            <a:r>
              <a:rPr lang="ru-RU" sz="3200" dirty="0" smtClean="0">
                <a:latin typeface="Calibri" pitchFamily="34" charset="0"/>
              </a:rPr>
              <a:t>Бизнес веб-кластер</a:t>
            </a:r>
          </a:p>
          <a:p>
            <a:pPr marL="82550" eaLnBrk="1" hangingPunct="1">
              <a:tabLst>
                <a:tab pos="534988" algn="l"/>
              </a:tabLst>
            </a:pPr>
            <a:r>
              <a:rPr lang="ru-RU" sz="3600" b="0" dirty="0">
                <a:solidFill>
                  <a:srgbClr val="111111"/>
                </a:solidFill>
                <a:latin typeface="Calibri" pitchFamily="34" charset="0"/>
              </a:rPr>
              <a:t>	</a:t>
            </a:r>
            <a:r>
              <a:rPr lang="ru-RU" sz="3600" b="0" dirty="0" smtClean="0">
                <a:solidFill>
                  <a:srgbClr val="111111"/>
                </a:solidFill>
                <a:latin typeface="Calibri" pitchFamily="34" charset="0"/>
              </a:rPr>
              <a:t>249900 руб. </a:t>
            </a:r>
            <a:endParaRPr lang="en-US" sz="3600" b="0" dirty="0" smtClean="0">
              <a:solidFill>
                <a:srgbClr val="111111"/>
              </a:solidFill>
              <a:latin typeface="Calibri" pitchFamily="34" charset="0"/>
            </a:endParaRPr>
          </a:p>
          <a:p>
            <a:pPr lvl="0" eaLnBrk="1" hangingPunct="1"/>
            <a:endParaRPr lang="en-US" sz="2400" b="0" dirty="0">
              <a:solidFill>
                <a:srgbClr val="111111"/>
              </a:solidFill>
              <a:latin typeface="Calibri" pitchFamily="34" charset="0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08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425720" y="221233"/>
            <a:ext cx="5822680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100" dirty="0">
                <a:solidFill>
                  <a:srgbClr val="00091A"/>
                </a:solidFill>
                <a:latin typeface="Calibri" pitchFamily="34" charset="0"/>
                <a:ea typeface="Verdana" pitchFamily="34" charset="0"/>
                <a:cs typeface="Calibri" pitchFamily="34" charset="0"/>
              </a:rPr>
              <a:t>Интернет-магазин  включен </a:t>
            </a:r>
          </a:p>
          <a:p>
            <a:pPr algn="l"/>
            <a:r>
              <a:rPr lang="ru-RU" sz="3100" dirty="0">
                <a:solidFill>
                  <a:srgbClr val="00091A"/>
                </a:solidFill>
                <a:latin typeface="Calibri" pitchFamily="34" charset="0"/>
                <a:ea typeface="Verdana" pitchFamily="34" charset="0"/>
                <a:cs typeface="Calibri" pitchFamily="34" charset="0"/>
              </a:rPr>
              <a:t>в 3 редакции продукта:</a:t>
            </a:r>
          </a:p>
        </p:txBody>
      </p:sp>
      <p:pic>
        <p:nvPicPr>
          <p:cNvPr id="13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Аня\AppData\Local\Microsoft\Windows\Temporary Internet Files\Content.Outlook\36VJRQY6\line (2)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75" y="1206350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7829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08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Rectangle 2"/>
          <p:cNvSpPr txBox="1">
            <a:spLocks noChangeArrowheads="1"/>
          </p:cNvSpPr>
          <p:nvPr/>
        </p:nvSpPr>
        <p:spPr>
          <a:xfrm>
            <a:off x="425720" y="221233"/>
            <a:ext cx="5822680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700" dirty="0">
                <a:solidFill>
                  <a:srgbClr val="00091A"/>
                </a:solidFill>
                <a:latin typeface="Calibri" pitchFamily="34" charset="0"/>
                <a:cs typeface="Calibri" pitchFamily="34" charset="0"/>
              </a:rPr>
              <a:t>На платформе «1С-Битрикс» работает более </a:t>
            </a:r>
            <a:r>
              <a:rPr lang="ru-RU" sz="2700" dirty="0" smtClean="0">
                <a:solidFill>
                  <a:srgbClr val="00091A"/>
                </a:solidFill>
                <a:latin typeface="Calibri" pitchFamily="34" charset="0"/>
                <a:cs typeface="Calibri" pitchFamily="34" charset="0"/>
              </a:rPr>
              <a:t>60000 </a:t>
            </a:r>
            <a:r>
              <a:rPr lang="ru-RU" sz="2700" dirty="0">
                <a:solidFill>
                  <a:srgbClr val="00091A"/>
                </a:solidFill>
                <a:latin typeface="Calibri" pitchFamily="34" charset="0"/>
                <a:cs typeface="Calibri" pitchFamily="34" charset="0"/>
              </a:rPr>
              <a:t>веб-проектов</a:t>
            </a:r>
            <a:endParaRPr lang="ru-RU" sz="2700" dirty="0">
              <a:solidFill>
                <a:srgbClr val="00091A"/>
              </a:solidFill>
              <a:latin typeface="Calibri" pitchFamily="34" charset="0"/>
              <a:ea typeface="Verdana" pitchFamily="34" charset="0"/>
              <a:cs typeface="Calibri" pitchFamily="34" charset="0"/>
            </a:endParaRPr>
          </a:p>
        </p:txBody>
      </p:sp>
      <p:pic>
        <p:nvPicPr>
          <p:cNvPr id="17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549" y="3420413"/>
            <a:ext cx="801419" cy="8014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2" descr="C:\Users\Аня\AppData\Local\Microsoft\Windows\Temporary Internet Files\Content.Outlook\36VJRQY6\line (2)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75" y="1206350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:\Users\Аня\Desktop\logo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3" y="1439076"/>
            <a:ext cx="9144000" cy="4929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3943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Natalia\Downloads\9560810_m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3876" y="11875"/>
            <a:ext cx="4555587" cy="6837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98" name="TextBox 10"/>
          <p:cNvSpPr txBox="1">
            <a:spLocks noChangeArrowheads="1"/>
          </p:cNvSpPr>
          <p:nvPr/>
        </p:nvSpPr>
        <p:spPr bwMode="auto">
          <a:xfrm>
            <a:off x="394246" y="1700808"/>
            <a:ext cx="5833938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4000" b="0" dirty="0">
                <a:latin typeface="+mn-lt"/>
              </a:rPr>
              <a:t/>
            </a:r>
            <a:br>
              <a:rPr lang="ru-RU" sz="4000" b="0" dirty="0">
                <a:latin typeface="+mn-lt"/>
              </a:rPr>
            </a:br>
            <a:r>
              <a:rPr lang="ru-RU" sz="4400" b="0" dirty="0">
                <a:latin typeface="+mn-lt"/>
              </a:rPr>
              <a:t>Спасибо за внимание!</a:t>
            </a:r>
            <a:r>
              <a:rPr lang="en-US" sz="4400" b="0" dirty="0">
                <a:latin typeface="+mn-lt"/>
              </a:rPr>
              <a:t>  </a:t>
            </a:r>
            <a:endParaRPr lang="ru-RU" sz="4400" b="0" dirty="0" smtClean="0">
              <a:latin typeface="+mn-lt"/>
            </a:endParaRPr>
          </a:p>
          <a:p>
            <a:pPr eaLnBrk="1" hangingPunct="1"/>
            <a:r>
              <a:rPr lang="ru-RU" sz="4400" b="0" dirty="0" smtClean="0">
                <a:latin typeface="+mn-lt"/>
              </a:rPr>
              <a:t>Вопросы</a:t>
            </a:r>
            <a:r>
              <a:rPr lang="ru-RU" sz="4400" b="0" dirty="0">
                <a:latin typeface="+mn-lt"/>
              </a:rPr>
              <a:t>?</a:t>
            </a:r>
            <a:endParaRPr lang="en-US" sz="4400" b="0" dirty="0">
              <a:latin typeface="+mn-lt"/>
            </a:endParaRPr>
          </a:p>
        </p:txBody>
      </p:sp>
      <p:pic>
        <p:nvPicPr>
          <p:cNvPr id="7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Natalia\Documents\Для презентаций\stickers-bullet\sticker-lef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875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5966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Объект 2"/>
          <p:cNvSpPr>
            <a:spLocks noGrp="1"/>
          </p:cNvSpPr>
          <p:nvPr>
            <p:ph idx="1"/>
          </p:nvPr>
        </p:nvSpPr>
        <p:spPr>
          <a:xfrm>
            <a:off x="192332" y="2028505"/>
            <a:ext cx="4684468" cy="2941320"/>
          </a:xfrm>
        </p:spPr>
        <p:txBody>
          <a:bodyPr/>
          <a:lstStyle/>
          <a:p>
            <a:pPr marL="355600" indent="-355600">
              <a:buSzPct val="120000"/>
              <a:buBlip>
                <a:blip r:embed="rId3"/>
              </a:buBlip>
            </a:pPr>
            <a:r>
              <a:rPr lang="ru-RU" sz="2400" dirty="0" smtClean="0">
                <a:latin typeface="Calibri" pitchFamily="34" charset="0"/>
                <a:ea typeface="Verdana" pitchFamily="34" charset="0"/>
                <a:cs typeface="Calibri" pitchFamily="34" charset="0"/>
              </a:rPr>
              <a:t>Выбрать один из 5 вариантов дизайна</a:t>
            </a:r>
          </a:p>
          <a:p>
            <a:pPr marL="355600" indent="-355600">
              <a:buSzPct val="120000"/>
              <a:buBlip>
                <a:blip r:embed="rId3"/>
              </a:buBlip>
            </a:pPr>
            <a:r>
              <a:rPr lang="ru-RU" sz="2400" dirty="0" smtClean="0">
                <a:latin typeface="Calibri" pitchFamily="34" charset="0"/>
                <a:ea typeface="Verdana" pitchFamily="34" charset="0"/>
                <a:cs typeface="Calibri" pitchFamily="34" charset="0"/>
              </a:rPr>
              <a:t>Внести </a:t>
            </a:r>
            <a:r>
              <a:rPr lang="ru-RU" sz="2400" dirty="0">
                <a:latin typeface="Calibri" pitchFamily="34" charset="0"/>
                <a:ea typeface="Verdana" pitchFamily="34" charset="0"/>
                <a:cs typeface="Calibri" pitchFamily="34" charset="0"/>
              </a:rPr>
              <a:t>контактную информацию вашего </a:t>
            </a:r>
            <a:r>
              <a:rPr lang="ru-RU" sz="2400" dirty="0" smtClean="0">
                <a:latin typeface="Calibri" pitchFamily="34" charset="0"/>
                <a:ea typeface="Verdana" pitchFamily="34" charset="0"/>
                <a:cs typeface="Calibri" pitchFamily="34" charset="0"/>
              </a:rPr>
              <a:t>магазина</a:t>
            </a:r>
          </a:p>
          <a:p>
            <a:pPr marL="355600" indent="-355600">
              <a:buSzPct val="120000"/>
              <a:buBlip>
                <a:blip r:embed="rId3"/>
              </a:buBlip>
            </a:pPr>
            <a:r>
              <a:rPr lang="ru-RU" sz="2400" dirty="0">
                <a:latin typeface="Calibri" pitchFamily="34" charset="0"/>
                <a:ea typeface="Verdana" pitchFamily="34" charset="0"/>
                <a:cs typeface="Calibri" pitchFamily="34" charset="0"/>
              </a:rPr>
              <a:t>Настроить типы плательщиков и способы </a:t>
            </a:r>
            <a:r>
              <a:rPr lang="ru-RU" sz="2400" dirty="0" smtClean="0">
                <a:latin typeface="Calibri" pitchFamily="34" charset="0"/>
                <a:ea typeface="Verdana" pitchFamily="34" charset="0"/>
                <a:cs typeface="Calibri" pitchFamily="34" charset="0"/>
              </a:rPr>
              <a:t>оплаты</a:t>
            </a:r>
          </a:p>
          <a:p>
            <a:pPr marL="355600" indent="-355600">
              <a:buSzPct val="120000"/>
              <a:buBlip>
                <a:blip r:embed="rId3"/>
              </a:buBlip>
            </a:pPr>
            <a:r>
              <a:rPr lang="ru-RU" sz="2400" dirty="0">
                <a:latin typeface="Calibri" pitchFamily="34" charset="0"/>
                <a:ea typeface="Verdana" pitchFamily="34" charset="0"/>
                <a:cs typeface="Calibri" pitchFamily="34" charset="0"/>
              </a:rPr>
              <a:t>Настроить способы </a:t>
            </a:r>
            <a:r>
              <a:rPr lang="ru-RU" sz="2400" dirty="0" smtClean="0">
                <a:latin typeface="Calibri" pitchFamily="34" charset="0"/>
                <a:ea typeface="Verdana" pitchFamily="34" charset="0"/>
                <a:cs typeface="Calibri" pitchFamily="34" charset="0"/>
              </a:rPr>
              <a:t>доставки</a:t>
            </a:r>
            <a:endParaRPr lang="ru-RU" sz="2400" dirty="0">
              <a:latin typeface="Calibri" pitchFamily="34" charset="0"/>
              <a:ea typeface="Verdana" pitchFamily="34" charset="0"/>
              <a:cs typeface="Calibri" pitchFamily="34" charset="0"/>
            </a:endParaRPr>
          </a:p>
        </p:txBody>
      </p:sp>
      <p:sp>
        <p:nvSpPr>
          <p:cNvPr id="14" name="Объект 2"/>
          <p:cNvSpPr txBox="1">
            <a:spLocks/>
          </p:cNvSpPr>
          <p:nvPr/>
        </p:nvSpPr>
        <p:spPr bwMode="auto">
          <a:xfrm>
            <a:off x="141064" y="1497328"/>
            <a:ext cx="4454769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ru-RU" sz="2400" b="0" dirty="0" smtClean="0">
                <a:latin typeface="Calibri" pitchFamily="34" charset="0"/>
                <a:ea typeface="Verdana" pitchFamily="34" charset="0"/>
                <a:cs typeface="Calibri" pitchFamily="34" charset="0"/>
              </a:rPr>
              <a:t>Сразу при установке вы можете</a:t>
            </a:r>
            <a:r>
              <a:rPr lang="en-US" sz="2400" b="0" dirty="0" smtClean="0">
                <a:latin typeface="Calibri" pitchFamily="34" charset="0"/>
                <a:ea typeface="Verdana" pitchFamily="34" charset="0"/>
                <a:cs typeface="Calibri" pitchFamily="34" charset="0"/>
              </a:rPr>
              <a:t>:</a:t>
            </a:r>
            <a:endParaRPr lang="ru-RU" sz="2400" b="0" dirty="0" smtClean="0">
              <a:latin typeface="Calibri" pitchFamily="34" charset="0"/>
              <a:ea typeface="Verdana" pitchFamily="34" charset="0"/>
              <a:cs typeface="Calibri" pitchFamily="34" charset="0"/>
            </a:endParaRPr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08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 descr="C:\Users\Аня\AppData\Local\Microsoft\Windows\Temporary Internet Files\Content.Outlook\36VJRQY6\line (2)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75" y="1206350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2"/>
          <p:cNvSpPr txBox="1">
            <a:spLocks noChangeArrowheads="1"/>
          </p:cNvSpPr>
          <p:nvPr/>
        </p:nvSpPr>
        <p:spPr>
          <a:xfrm>
            <a:off x="425720" y="221233"/>
            <a:ext cx="5822680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100" dirty="0">
                <a:latin typeface="Calibri" pitchFamily="34" charset="0"/>
                <a:ea typeface="Verdana" pitchFamily="34" charset="0"/>
                <a:cs typeface="Calibri" pitchFamily="34" charset="0"/>
              </a:rPr>
              <a:t>Мастер создания интернет- магазина</a:t>
            </a:r>
          </a:p>
        </p:txBody>
      </p:sp>
      <p:pic>
        <p:nvPicPr>
          <p:cNvPr id="15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1587" y="1644808"/>
            <a:ext cx="4230688" cy="414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3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608" y="1549725"/>
            <a:ext cx="7942683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0" y="6412674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 descr="C:\Users\Аня\AppData\Local\Microsoft\Windows\Temporary Internet Files\Content.Outlook\36VJRQY6\line (2)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75" y="133908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425720" y="221233"/>
            <a:ext cx="5822680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700" dirty="0">
                <a:latin typeface="Calibri" pitchFamily="34" charset="0"/>
                <a:ea typeface="Verdana" pitchFamily="34" charset="0"/>
                <a:cs typeface="Calibri" pitchFamily="34" charset="0"/>
              </a:rPr>
              <a:t>Готовый интернет-магазин вы получаете сразу  после установки продукта!</a:t>
            </a:r>
          </a:p>
        </p:txBody>
      </p:sp>
      <p:pic>
        <p:nvPicPr>
          <p:cNvPr id="9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" y="0"/>
            <a:ext cx="9159240" cy="685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 bwMode="auto">
          <a:xfrm>
            <a:off x="-15240" y="5334001"/>
            <a:ext cx="9159240" cy="1524000"/>
          </a:xfrm>
          <a:prstGeom prst="rect">
            <a:avLst/>
          </a:prstGeom>
          <a:solidFill>
            <a:srgbClr val="FFFFFF">
              <a:alpha val="80000"/>
            </a:srgb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indent="0" algn="ctr">
              <a:buNone/>
            </a:pPr>
            <a:r>
              <a:rPr lang="ru-RU" sz="2400" b="0" dirty="0" smtClean="0">
                <a:solidFill>
                  <a:schemeClr val="bg1"/>
                </a:solidFill>
                <a:latin typeface="Calibri" pitchFamily="34" charset="0"/>
                <a:ea typeface="Verdana" pitchFamily="34" charset="0"/>
                <a:cs typeface="Calibri" pitchFamily="34" charset="0"/>
              </a:rPr>
              <a:t>			</a:t>
            </a:r>
            <a:endParaRPr lang="ru-RU" sz="2400" b="0" dirty="0">
              <a:solidFill>
                <a:schemeClr val="bg1"/>
              </a:solidFill>
              <a:latin typeface="Calibri" pitchFamily="34" charset="0"/>
              <a:ea typeface="Verdana" pitchFamily="34" charset="0"/>
              <a:cs typeface="Calibri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28600" y="5722374"/>
            <a:ext cx="8229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0" dirty="0">
                <a:latin typeface="Calibri" pitchFamily="34" charset="0"/>
                <a:cs typeface="Calibri" pitchFamily="34" charset="0"/>
              </a:rPr>
              <a:t>Легкое управление ценами и скидками </a:t>
            </a:r>
          </a:p>
        </p:txBody>
      </p:sp>
      <p:pic>
        <p:nvPicPr>
          <p:cNvPr id="7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4321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5" name="Rectangle 5"/>
          <p:cNvSpPr>
            <a:spLocks noChangeArrowheads="1"/>
          </p:cNvSpPr>
          <p:nvPr/>
        </p:nvSpPr>
        <p:spPr bwMode="auto">
          <a:xfrm>
            <a:off x="208258" y="2101309"/>
            <a:ext cx="5339102" cy="28346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pPr marL="641350" indent="-285750">
              <a:spcBef>
                <a:spcPct val="15000"/>
              </a:spcBef>
              <a:spcAft>
                <a:spcPct val="15000"/>
              </a:spcAft>
              <a:buSzPct val="120000"/>
              <a:buBlip>
                <a:blip r:embed="rId3"/>
              </a:buBlip>
            </a:pPr>
            <a:r>
              <a:rPr lang="ru-RU" sz="18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Открытые </a:t>
            </a:r>
            <a:r>
              <a:rPr lang="ru-RU" sz="18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и закрытые прайс-листы </a:t>
            </a:r>
            <a:r>
              <a:rPr lang="ru-RU" sz="18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товарных позиций</a:t>
            </a:r>
            <a:endParaRPr lang="ru-RU" sz="1800" b="0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marL="641350" indent="-285750">
              <a:spcBef>
                <a:spcPct val="15000"/>
              </a:spcBef>
              <a:spcAft>
                <a:spcPct val="15000"/>
              </a:spcAft>
              <a:buSzPct val="120000"/>
              <a:buBlip>
                <a:blip r:embed="rId3"/>
              </a:buBlip>
            </a:pPr>
            <a:r>
              <a:rPr lang="ru-RU" sz="18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Неограниченное </a:t>
            </a:r>
            <a:r>
              <a:rPr lang="ru-RU" sz="18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число типов цен, например: </a:t>
            </a:r>
            <a:r>
              <a:rPr lang="ru-RU" sz="18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оптовая</a:t>
            </a:r>
            <a:r>
              <a:rPr lang="ru-RU" sz="18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, мелкооптовая, розничная </a:t>
            </a:r>
          </a:p>
          <a:p>
            <a:pPr marL="641350" indent="-285750">
              <a:spcBef>
                <a:spcPct val="15000"/>
              </a:spcBef>
              <a:spcAft>
                <a:spcPct val="15000"/>
              </a:spcAft>
              <a:buSzPct val="120000"/>
              <a:buBlip>
                <a:blip r:embed="rId3"/>
              </a:buBlip>
            </a:pPr>
            <a:r>
              <a:rPr lang="ru-RU" sz="18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Гибкое </a:t>
            </a:r>
            <a:r>
              <a:rPr lang="ru-RU" sz="18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управление скидочными программами</a:t>
            </a:r>
          </a:p>
          <a:p>
            <a:pPr marL="641350" indent="-285750">
              <a:spcBef>
                <a:spcPct val="15000"/>
              </a:spcBef>
              <a:spcAft>
                <a:spcPct val="15000"/>
              </a:spcAft>
              <a:buSzPct val="120000"/>
              <a:buBlip>
                <a:blip r:embed="rId3"/>
              </a:buBlip>
            </a:pPr>
            <a:r>
              <a:rPr lang="ru-RU" sz="18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В</a:t>
            </a:r>
            <a:r>
              <a:rPr lang="ru-RU" sz="18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ыгрузка </a:t>
            </a:r>
            <a:r>
              <a:rPr lang="ru-RU" sz="18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товаров на электронные торговые площадки (Яндекс.Маркет, Рамблер.Покупки и др.) или аффилиат-витрины</a:t>
            </a:r>
          </a:p>
        </p:txBody>
      </p:sp>
      <p:pic>
        <p:nvPicPr>
          <p:cNvPr id="17413" name="Picture 11" descr="discounts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12725" y="1371600"/>
            <a:ext cx="3276600" cy="2738438"/>
          </a:xfrm>
          <a:prstGeom prst="rect">
            <a:avLst/>
          </a:prstGeom>
          <a:ln>
            <a:noFill/>
          </a:ln>
          <a:effectLst>
            <a:outerShdw sx="1000" sy="1000" algn="tl" rotWithShape="0">
              <a:srgbClr val="333333"/>
            </a:outerShdw>
          </a:effectLst>
        </p:spPr>
      </p:pic>
      <p:sp>
        <p:nvSpPr>
          <p:cNvPr id="49158" name="Прямоугольник 5"/>
          <p:cNvSpPr>
            <a:spLocks noChangeArrowheads="1"/>
          </p:cNvSpPr>
          <p:nvPr/>
        </p:nvSpPr>
        <p:spPr bwMode="auto">
          <a:xfrm>
            <a:off x="518160" y="1278040"/>
            <a:ext cx="50292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ru-RU" sz="18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Модуль торгового каталога </a:t>
            </a:r>
            <a:r>
              <a:rPr lang="ru-RU" sz="18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обеспечивает </a:t>
            </a:r>
            <a:r>
              <a:rPr lang="ru-RU" sz="18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управление </a:t>
            </a:r>
            <a:r>
              <a:rPr lang="ru-RU" sz="18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ценами товаров</a:t>
            </a:r>
            <a:r>
              <a:rPr lang="ru-RU" sz="18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.</a:t>
            </a:r>
            <a:endParaRPr lang="ru-RU" sz="1800" b="0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026" name="Picture 2" descr="C:\Users\Аня\AppData\Local\Microsoft\Windows\Temporary Internet Files\Content.Outlook\36VJRQY6\arrow (4)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014" y="1356190"/>
            <a:ext cx="266700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08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425720" y="221233"/>
            <a:ext cx="5822680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100" dirty="0">
                <a:solidFill>
                  <a:srgbClr val="00091A"/>
                </a:solidFill>
                <a:latin typeface="Calibri" pitchFamily="34" charset="0"/>
                <a:cs typeface="Calibri" pitchFamily="34" charset="0"/>
              </a:rPr>
              <a:t>Торговый каталог</a:t>
            </a:r>
            <a:endParaRPr lang="ru-RU" sz="3100" dirty="0">
              <a:latin typeface="Calibri" pitchFamily="34" charset="0"/>
              <a:ea typeface="Verdana" pitchFamily="34" charset="0"/>
              <a:cs typeface="Calibri" pitchFamily="34" charset="0"/>
            </a:endParaRPr>
          </a:p>
        </p:txBody>
      </p:sp>
      <p:pic>
        <p:nvPicPr>
          <p:cNvPr id="15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C:\Users\Аня\AppData\Local\Microsoft\Windows\Temporary Internet Files\Content.Outlook\36VJRQY6\line (2)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75" y="1176854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2" name="Rectangle 5"/>
          <p:cNvSpPr>
            <a:spLocks noChangeArrowheads="1"/>
          </p:cNvSpPr>
          <p:nvPr/>
        </p:nvSpPr>
        <p:spPr bwMode="auto">
          <a:xfrm>
            <a:off x="37605" y="1371599"/>
            <a:ext cx="4762500" cy="4708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marL="463550" indent="-285750">
              <a:spcBef>
                <a:spcPts val="600"/>
              </a:spcBef>
              <a:spcAft>
                <a:spcPts val="600"/>
              </a:spcAft>
              <a:buSzPct val="120000"/>
              <a:buBlip>
                <a:blip r:embed="rId3"/>
              </a:buBlip>
            </a:pPr>
            <a:r>
              <a:rPr lang="ru-RU" sz="20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Неограниченное </a:t>
            </a:r>
            <a:r>
              <a:rPr lang="ru-RU" sz="20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количество типов товаров с набираемыми свойствами и произвольной иерархией </a:t>
            </a:r>
          </a:p>
          <a:p>
            <a:pPr marL="463550" indent="-285750">
              <a:spcBef>
                <a:spcPts val="600"/>
              </a:spcBef>
              <a:spcAft>
                <a:spcPts val="600"/>
              </a:spcAft>
              <a:buSzPct val="120000"/>
              <a:buBlip>
                <a:blip r:embed="rId3"/>
              </a:buBlip>
            </a:pPr>
            <a:r>
              <a:rPr lang="ru-RU" sz="20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В</a:t>
            </a:r>
            <a:r>
              <a:rPr lang="ru-RU" sz="20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озможность </a:t>
            </a:r>
            <a:r>
              <a:rPr lang="ru-RU" sz="20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связки с другими объектами (новости по теме, статьи о товаре и т.п.)</a:t>
            </a:r>
            <a:endParaRPr lang="ru-RU" sz="2000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marL="463550" indent="-285750">
              <a:spcBef>
                <a:spcPts val="600"/>
              </a:spcBef>
              <a:spcAft>
                <a:spcPts val="600"/>
              </a:spcAft>
              <a:buSzPct val="120000"/>
              <a:buBlip>
                <a:blip r:embed="rId3"/>
              </a:buBlip>
            </a:pPr>
            <a:r>
              <a:rPr lang="ru-RU" sz="20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А</a:t>
            </a:r>
            <a:r>
              <a:rPr lang="ru-RU" sz="20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втоматическое </a:t>
            </a:r>
            <a:r>
              <a:rPr lang="ru-RU" sz="20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построение фильтров, форм отбора и сравнения элементов инфоблока в публичной части</a:t>
            </a:r>
          </a:p>
          <a:p>
            <a:pPr marL="463550" indent="-285750">
              <a:spcBef>
                <a:spcPts val="600"/>
              </a:spcBef>
              <a:spcAft>
                <a:spcPts val="600"/>
              </a:spcAft>
              <a:buSzPct val="120000"/>
              <a:buBlip>
                <a:blip r:embed="rId3"/>
              </a:buBlip>
            </a:pPr>
            <a:r>
              <a:rPr lang="ru-RU" sz="20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О</a:t>
            </a:r>
            <a:r>
              <a:rPr lang="ru-RU" sz="20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рганизация </a:t>
            </a:r>
            <a:r>
              <a:rPr lang="ru-RU" sz="20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произвольных ЧПУ для обращения к разделам и элементам</a:t>
            </a:r>
            <a:endParaRPr lang="ru-RU" sz="2000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marL="463550" indent="-285750">
              <a:spcBef>
                <a:spcPts val="600"/>
              </a:spcBef>
              <a:spcAft>
                <a:spcPts val="600"/>
              </a:spcAft>
              <a:buSzPct val="120000"/>
              <a:buBlip>
                <a:blip r:embed="rId3"/>
              </a:buBlip>
            </a:pPr>
            <a:r>
              <a:rPr lang="ru-RU" sz="20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И</a:t>
            </a:r>
            <a:r>
              <a:rPr lang="ru-RU" sz="20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мпорт/экспорт</a:t>
            </a:r>
            <a:endParaRPr lang="ru-RU" sz="2000" b="0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6550" y="1488744"/>
            <a:ext cx="3401568" cy="2979668"/>
          </a:xfrm>
          <a:prstGeom prst="rect">
            <a:avLst/>
          </a:prstGeom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334" y="64008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425720" y="221233"/>
            <a:ext cx="5822680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100" dirty="0">
                <a:latin typeface="Calibri" pitchFamily="34" charset="0"/>
                <a:cs typeface="Calibri" pitchFamily="34" charset="0"/>
              </a:rPr>
              <a:t>Настройки каталога товаров</a:t>
            </a:r>
            <a:endParaRPr lang="ru-RU" sz="3100" dirty="0">
              <a:latin typeface="Calibri" pitchFamily="34" charset="0"/>
              <a:ea typeface="Verdana" pitchFamily="34" charset="0"/>
              <a:cs typeface="Calibri" pitchFamily="34" charset="0"/>
            </a:endParaRPr>
          </a:p>
        </p:txBody>
      </p:sp>
      <p:pic>
        <p:nvPicPr>
          <p:cNvPr id="10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Аня\AppData\Local\Microsoft\Windows\Temporary Internet Files\Content.Outlook\36VJRQY6\line (2)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75" y="1176854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9127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540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540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540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540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9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540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540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540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540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540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540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4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540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540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5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540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540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6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540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540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13911</TotalTime>
  <Words>1557</Words>
  <Application>Microsoft Office PowerPoint</Application>
  <PresentationFormat>Экран (4:3)</PresentationFormat>
  <Paragraphs>283</Paragraphs>
  <Slides>49</Slides>
  <Notes>37</Notes>
  <HiddenSlides>0</HiddenSlides>
  <MMClips>0</MMClips>
  <ScaleCrop>false</ScaleCrop>
  <HeadingPairs>
    <vt:vector size="4" baseType="variant">
      <vt:variant>
        <vt:lpstr>Тема</vt:lpstr>
      </vt:variant>
      <vt:variant>
        <vt:i4>11</vt:i4>
      </vt:variant>
      <vt:variant>
        <vt:lpstr>Заголовки слайдов</vt:lpstr>
      </vt:variant>
      <vt:variant>
        <vt:i4>49</vt:i4>
      </vt:variant>
    </vt:vector>
  </HeadingPairs>
  <TitlesOfParts>
    <vt:vector size="60" baseType="lpstr">
      <vt:lpstr>Default Design</vt:lpstr>
      <vt:lpstr>Тема Office</vt:lpstr>
      <vt:lpstr>1_Тема Office</vt:lpstr>
      <vt:lpstr>2_Тема Office</vt:lpstr>
      <vt:lpstr>2_Default Design</vt:lpstr>
      <vt:lpstr>1_Default Design</vt:lpstr>
      <vt:lpstr>4_Default Design</vt:lpstr>
      <vt:lpstr>5_Default Design</vt:lpstr>
      <vt:lpstr>6_Default Design</vt:lpstr>
      <vt:lpstr>3_Default Design</vt:lpstr>
      <vt:lpstr>9_Default Design</vt:lpstr>
      <vt:lpstr>Платформа для интернет-магазина</vt:lpstr>
      <vt:lpstr>Презентация PowerPoint</vt:lpstr>
      <vt:lpstr>Презентация PowerPoint</vt:lpstr>
      <vt:lpstr>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Как принимать оплату в интернет-магазине</vt:lpstr>
      <vt:lpstr>Доставка товаров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1С-Битрикс: Веб-кластер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Техническая поддержка</vt:lpstr>
      <vt:lpstr>Обучение</vt:lpstr>
      <vt:lpstr>Документация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Bitrix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Битрикс: Управление сайтом</dc:title>
  <dc:creator>Natalia Grikhina</dc:creator>
  <cp:lastModifiedBy>Гаврилов Александр</cp:lastModifiedBy>
  <cp:revision>1153</cp:revision>
  <dcterms:created xsi:type="dcterms:W3CDTF">2004-09-13T11:38:15Z</dcterms:created>
  <dcterms:modified xsi:type="dcterms:W3CDTF">2012-12-04T15:54:06Z</dcterms:modified>
</cp:coreProperties>
</file>