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440" r:id="rId3"/>
    <p:sldId id="441" r:id="rId4"/>
    <p:sldId id="442" r:id="rId5"/>
    <p:sldId id="444" r:id="rId6"/>
    <p:sldId id="445" r:id="rId7"/>
    <p:sldId id="446" r:id="rId8"/>
    <p:sldId id="447" r:id="rId9"/>
    <p:sldId id="448" r:id="rId10"/>
    <p:sldId id="449" r:id="rId11"/>
    <p:sldId id="450" r:id="rId12"/>
    <p:sldId id="453" r:id="rId13"/>
    <p:sldId id="454" r:id="rId14"/>
    <p:sldId id="456" r:id="rId15"/>
    <p:sldId id="532" r:id="rId16"/>
    <p:sldId id="533" r:id="rId17"/>
    <p:sldId id="459" r:id="rId18"/>
    <p:sldId id="460" r:id="rId19"/>
    <p:sldId id="463" r:id="rId20"/>
    <p:sldId id="464" r:id="rId21"/>
    <p:sldId id="467" r:id="rId22"/>
    <p:sldId id="468" r:id="rId23"/>
    <p:sldId id="469" r:id="rId24"/>
    <p:sldId id="471" r:id="rId25"/>
    <p:sldId id="472" r:id="rId26"/>
    <p:sldId id="473" r:id="rId27"/>
    <p:sldId id="475" r:id="rId28"/>
    <p:sldId id="476" r:id="rId29"/>
    <p:sldId id="477" r:id="rId30"/>
    <p:sldId id="478" r:id="rId31"/>
    <p:sldId id="484" r:id="rId32"/>
    <p:sldId id="485" r:id="rId33"/>
    <p:sldId id="486" r:id="rId34"/>
    <p:sldId id="495" r:id="rId35"/>
    <p:sldId id="496" r:id="rId36"/>
    <p:sldId id="497" r:id="rId37"/>
    <p:sldId id="498" r:id="rId38"/>
    <p:sldId id="499" r:id="rId39"/>
    <p:sldId id="500" r:id="rId40"/>
    <p:sldId id="502" r:id="rId41"/>
    <p:sldId id="503" r:id="rId42"/>
    <p:sldId id="504" r:id="rId43"/>
    <p:sldId id="505" r:id="rId44"/>
    <p:sldId id="506" r:id="rId45"/>
    <p:sldId id="507" r:id="rId46"/>
    <p:sldId id="510" r:id="rId47"/>
    <p:sldId id="512" r:id="rId48"/>
    <p:sldId id="513" r:id="rId49"/>
    <p:sldId id="515" r:id="rId50"/>
    <p:sldId id="516" r:id="rId51"/>
    <p:sldId id="517" r:id="rId52"/>
    <p:sldId id="518" r:id="rId53"/>
    <p:sldId id="521" r:id="rId54"/>
    <p:sldId id="522" r:id="rId55"/>
    <p:sldId id="524" r:id="rId56"/>
    <p:sldId id="525" r:id="rId57"/>
    <p:sldId id="526" r:id="rId58"/>
    <p:sldId id="527" r:id="rId59"/>
    <p:sldId id="439" r:id="rId60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28469C"/>
    <a:srgbClr val="FF0000"/>
    <a:srgbClr val="B2B2B2"/>
    <a:srgbClr val="FFFFFF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9" autoAdjust="0"/>
    <p:restoredTop sz="99167" autoAdjust="0"/>
  </p:normalViewPr>
  <p:slideViewPr>
    <p:cSldViewPr>
      <p:cViewPr varScale="1">
        <p:scale>
          <a:sx n="79" d="100"/>
          <a:sy n="79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A2F9-B548-4407-AB1C-1A1402670E21}" type="datetimeFigureOut">
              <a:rPr lang="ru-RU" smtClean="0"/>
              <a:t>04.12.2012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DA7F5-70AA-43C8-877D-2666DF1C6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065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2EC927-4DF7-44EE-B4C5-71AD54443A3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1E8F67-C573-4689-B9C5-CDE3CC0AA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45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4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9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0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7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0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0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3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4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7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8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9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5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8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eg"/><Relationship Id="rId7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2.png"/><Relationship Id="rId4" Type="http://schemas.openxmlformats.org/officeDocument/2006/relationships/image" Target="../media/image79.png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3078088"/>
            <a:ext cx="83072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3600" dirty="0" smtClean="0">
                <a:solidFill>
                  <a:schemeClr val="bg1"/>
                </a:solidFill>
              </a:rPr>
              <a:t>«1С-Битрикс: Корпоративный портал»:</a:t>
            </a:r>
          </a:p>
          <a:p>
            <a:pPr algn="r"/>
            <a:r>
              <a:rPr lang="ru-RU" sz="3600" dirty="0">
                <a:solidFill>
                  <a:schemeClr val="bg1"/>
                </a:solidFill>
              </a:rPr>
              <a:t>от эффективности сотрудника к эффективности </a:t>
            </a:r>
            <a:r>
              <a:rPr lang="ru-RU" sz="3600" dirty="0" smtClean="0">
                <a:solidFill>
                  <a:schemeClr val="bg1"/>
                </a:solidFill>
              </a:rPr>
              <a:t>компании</a:t>
            </a:r>
          </a:p>
          <a:p>
            <a:pPr algn="r"/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5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3203848" y="4869160"/>
            <a:ext cx="53276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ru-RU" sz="2400" b="1" dirty="0"/>
          </a:p>
          <a:p>
            <a:pPr algn="r"/>
            <a:r>
              <a:rPr lang="ru-RU" sz="2400" b="1" dirty="0" smtClean="0"/>
              <a:t>Гаврилов Александр</a:t>
            </a:r>
            <a:endParaRPr lang="ru-RU" sz="2400" b="1" dirty="0"/>
          </a:p>
          <a:p>
            <a:pPr algn="r"/>
            <a:r>
              <a:rPr lang="ru-RU" sz="2400" b="1" dirty="0" smtClean="0"/>
              <a:t>кандидат технических наук</a:t>
            </a:r>
            <a:endParaRPr lang="ru-RU" sz="2400" b="1" dirty="0" smtClean="0"/>
          </a:p>
          <a:p>
            <a:pPr algn="r"/>
            <a:r>
              <a:rPr lang="ru-RU" sz="2400" b="1" dirty="0" smtClean="0"/>
              <a:t>директор ООО «Омнивеб»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56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2" y="-46783"/>
            <a:ext cx="5701628" cy="111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 smtClean="0"/>
              <a:t>Общение с коллегами</a:t>
            </a:r>
            <a:endParaRPr lang="en-US" sz="31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285527" cy="28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Macintosh HD:Users:natalagrihina:Desktop:скрины Б24:messenger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2051720" y="1628800"/>
            <a:ext cx="6813557" cy="4104456"/>
          </a:xfrm>
          <a:prstGeom prst="rect">
            <a:avLst/>
          </a:prstGeom>
          <a:noFill/>
          <a:ln w="9525" cap="flat" cmpd="sng" algn="ctr">
            <a:solidFill>
              <a:srgbClr val="B9CDE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0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ssage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733772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2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ownloads\7873761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8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6915" y="5229200"/>
            <a:ext cx="8511954" cy="9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/>
              <a:t>Управление задачами и проектами через корпоративный портал</a:t>
            </a:r>
            <a:endParaRPr lang="en-US" sz="36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6" y="5346978"/>
            <a:ext cx="399626" cy="3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68337" cy="454493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316416" cy="374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7544" y="110094"/>
            <a:ext cx="5472608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задачами и проектами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3956" y="2480950"/>
            <a:ext cx="9160681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Коллективная работа</a:t>
            </a: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8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Снимок экрана 2012-05-15 в 1.5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277863"/>
            <a:ext cx="9131300" cy="4535513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Рабочие группы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171352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latin typeface="Calibri"/>
                <a:cs typeface="Calibri"/>
              </a:rPr>
              <a:t>С</a:t>
            </a:r>
            <a:r>
              <a:rPr lang="ru-RU" sz="2800" dirty="0" smtClean="0">
                <a:latin typeface="Calibri"/>
                <a:cs typeface="Calibri"/>
              </a:rPr>
              <a:t>отрудники </a:t>
            </a:r>
            <a:r>
              <a:rPr lang="ru-RU" sz="2800" dirty="0">
                <a:latin typeface="Calibri"/>
                <a:cs typeface="Calibri"/>
              </a:rPr>
              <a:t>объединяются в </a:t>
            </a:r>
            <a:r>
              <a:rPr lang="ru-RU" sz="2800" dirty="0" smtClean="0">
                <a:latin typeface="Calibri"/>
                <a:cs typeface="Calibri"/>
              </a:rPr>
              <a:t>группы для работы </a:t>
            </a:r>
            <a:r>
              <a:rPr lang="ru-RU" sz="2800" dirty="0">
                <a:latin typeface="Calibri"/>
                <a:cs typeface="Calibri"/>
              </a:rPr>
              <a:t>над разными </a:t>
            </a:r>
            <a:r>
              <a:rPr lang="ru-RU" sz="2800" dirty="0" smtClean="0">
                <a:latin typeface="Calibri"/>
                <a:cs typeface="Calibri"/>
              </a:rPr>
              <a:t>проектами</a:t>
            </a:r>
            <a:r>
              <a:rPr lang="ru-RU" sz="2800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486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Рабочие группы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нимок экрана 2012-05-15 в 1.59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128792" cy="374625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5120024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в </a:t>
            </a:r>
            <a:r>
              <a:rPr lang="ru-RU" sz="2000" dirty="0">
                <a:latin typeface="Calibri"/>
                <a:cs typeface="Calibri"/>
              </a:rPr>
              <a:t>группах настраивается приватность, функционал и его доступность (условия, правила, доступ к содержимому);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назначается модератор, редактируется состав группы, раздаются приглашения на вступление и т.д</a:t>
            </a:r>
            <a:r>
              <a:rPr lang="ru-RU" sz="2000" dirty="0" smtClean="0">
                <a:latin typeface="Calibri"/>
                <a:cs typeface="Calibri"/>
              </a:rPr>
              <a:t>.</a:t>
            </a:r>
            <a:endParaRPr lang="ru-RU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4"/>
          <a:stretch/>
        </p:blipFill>
        <p:spPr bwMode="auto">
          <a:xfrm>
            <a:off x="0" y="2202960"/>
            <a:ext cx="9144000" cy="4614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Мгновенный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6201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/>
                <a:cs typeface="Calibri"/>
              </a:rPr>
              <a:t>Встроенная поисковая системе моментальная индексирует обновленные </a:t>
            </a:r>
            <a:r>
              <a:rPr lang="ru-RU" sz="2400" dirty="0">
                <a:latin typeface="Calibri"/>
                <a:cs typeface="Calibri"/>
              </a:rPr>
              <a:t>и </a:t>
            </a:r>
            <a:r>
              <a:rPr lang="ru-RU" sz="2400" dirty="0" smtClean="0">
                <a:latin typeface="Calibri"/>
                <a:cs typeface="Calibri"/>
              </a:rPr>
              <a:t>новые документы.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57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 b="10324"/>
          <a:stretch/>
        </p:blipFill>
        <p:spPr bwMode="auto">
          <a:xfrm>
            <a:off x="683568" y="1340768"/>
            <a:ext cx="6696744" cy="377146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301208"/>
            <a:ext cx="8460432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ru-RU" sz="2000" dirty="0">
                <a:latin typeface="Calibri"/>
                <a:cs typeface="Calibri"/>
              </a:rPr>
              <a:t>Н</a:t>
            </a:r>
            <a:r>
              <a:rPr lang="ru-RU" sz="2000" dirty="0" smtClean="0">
                <a:latin typeface="Calibri"/>
                <a:cs typeface="Calibri"/>
              </a:rPr>
              <a:t>а </a:t>
            </a:r>
            <a:r>
              <a:rPr lang="ru-RU" sz="2000" dirty="0">
                <a:latin typeface="Calibri"/>
                <a:cs typeface="Calibri"/>
              </a:rPr>
              <a:t>поиск влияет мнение сотрудников (учитывается нажатие кнопки «Мне нравится</a:t>
            </a:r>
            <a:r>
              <a:rPr lang="ru-RU" sz="2000" dirty="0" smtClean="0">
                <a:latin typeface="Calibri"/>
                <a:cs typeface="Calibri"/>
              </a:rPr>
              <a:t>». </a:t>
            </a:r>
            <a:endParaRPr lang="ru-RU" sz="2000" dirty="0">
              <a:latin typeface="Calibri"/>
              <a:cs typeface="Calibri"/>
            </a:endParaRPr>
          </a:p>
          <a:p>
            <a:pPr>
              <a:spcBef>
                <a:spcPts val="200"/>
              </a:spcBef>
            </a:pPr>
            <a:r>
              <a:rPr lang="ru-RU" sz="2000" dirty="0" smtClean="0">
                <a:latin typeface="Calibri"/>
                <a:cs typeface="Calibri"/>
              </a:rPr>
              <a:t>Самый </a:t>
            </a:r>
            <a:r>
              <a:rPr lang="ru-RU" sz="2000" dirty="0">
                <a:latin typeface="Calibri"/>
                <a:cs typeface="Calibri"/>
              </a:rPr>
              <a:t>ценный с точки зрения сообщества контент всегда выводится первым в результатах </a:t>
            </a:r>
            <a:r>
              <a:rPr lang="ru-RU" sz="2000" dirty="0" smtClean="0">
                <a:latin typeface="Calibri"/>
                <a:cs typeface="Calibri"/>
              </a:rPr>
              <a:t>поиска.</a:t>
            </a:r>
            <a:endParaRPr lang="ru-RU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0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База знаний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60" y="1340768"/>
            <a:ext cx="5084337" cy="5040560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652120" y="1340768"/>
            <a:ext cx="34918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страницу </a:t>
            </a:r>
            <a:r>
              <a:rPr lang="ru-RU" dirty="0" err="1"/>
              <a:t>Wiki</a:t>
            </a:r>
            <a:r>
              <a:rPr lang="ru-RU" dirty="0"/>
              <a:t> можно не только править, но и писать к ней свои комментарии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учет изменений по каждому тексту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сравнение редакции (версии) текстов и возврат к более ранним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визуальный редактор страниц для </a:t>
            </a:r>
            <a:r>
              <a:rPr lang="ru-RU" dirty="0" err="1"/>
              <a:t>Wiki</a:t>
            </a:r>
            <a:r>
              <a:rPr lang="ru-RU" dirty="0"/>
              <a:t> 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838389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"/>
          <a:stretch/>
        </p:blipFill>
        <p:spPr>
          <a:xfrm>
            <a:off x="56444" y="0"/>
            <a:ext cx="4430889" cy="6858000"/>
          </a:xfrm>
          <a:prstGeom prst="rect">
            <a:avLst/>
          </a:prstGeom>
          <a:ln>
            <a:noFill/>
          </a:ln>
          <a:effectLst>
            <a:softEdge rad="3556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44008" y="2399641"/>
            <a:ext cx="4499992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000" dirty="0" smtClean="0">
                <a:latin typeface="Calibri" pitchFamily="34" charset="0"/>
                <a:cs typeface="Calibri" pitchFamily="34" charset="0"/>
              </a:rPr>
              <a:t>С какими задачами мы сталкиваемся ежедневно?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Календари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1340768"/>
            <a:ext cx="5382130" cy="38884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1340768"/>
            <a:ext cx="3059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планирование рабочего времени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напоминания о предстоящих событиях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календари можно загрузить в мобильный телефон или планшет (</a:t>
            </a:r>
            <a:r>
              <a:rPr lang="ru-RU" sz="2000" dirty="0" err="1">
                <a:latin typeface="Calibri"/>
                <a:cs typeface="Calibri"/>
              </a:rPr>
              <a:t>iPhone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iPad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Android</a:t>
            </a:r>
            <a:r>
              <a:rPr lang="ru-RU" sz="20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09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" y="0"/>
            <a:ext cx="9143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" y="4869160"/>
            <a:ext cx="9143556" cy="19888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1" y="537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7396" y="5100920"/>
            <a:ext cx="84991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Сервис «Есть </a:t>
            </a:r>
            <a:r>
              <a:rPr lang="ru-RU" sz="3200" dirty="0"/>
              <a:t>идея</a:t>
            </a:r>
            <a:r>
              <a:rPr lang="ru-RU" sz="3200" dirty="0" smtClean="0"/>
              <a:t>?» - возможность </a:t>
            </a:r>
            <a:r>
              <a:rPr lang="ru-RU" sz="3200" dirty="0"/>
              <a:t>для каждого сотрудника предложить свою </a:t>
            </a:r>
            <a:r>
              <a:rPr lang="ru-RU" sz="3200" dirty="0" smtClean="0"/>
              <a:t>идею</a:t>
            </a:r>
            <a:endParaRPr lang="ru-RU" sz="3200" dirty="0"/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9594717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Социальные коммуникации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6" y="1340767"/>
            <a:ext cx="6468062" cy="440343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Интерактивная «Живая лента»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805264"/>
            <a:ext cx="8460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+mj-lt"/>
              </a:rPr>
              <a:t>«Живая лента» – интерактивная лента всех изменений на вашем корпоративном портале. 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108345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Веб-</a:t>
            </a:r>
            <a:r>
              <a:rPr lang="ru-RU" sz="3200" b="1" dirty="0" err="1" smtClean="0"/>
              <a:t>мессенджер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скрины Б24:messenger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221173" y="1660278"/>
            <a:ext cx="4422835" cy="2664296"/>
          </a:xfrm>
          <a:prstGeom prst="rect">
            <a:avLst/>
          </a:prstGeom>
          <a:noFill/>
          <a:ln w="9525" cap="flat" cmpd="sng" algn="ctr">
            <a:solidFill>
              <a:srgbClr val="B9CDE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484784"/>
            <a:ext cx="428396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индикатор присутствия на портале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не нужно устанавливать сторонние программы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переписка с коллегами хранится в истории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встроенный поиск по архиву сообщений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6576" y="513463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Безопасный и эффективный инструмент общения для сотрудников</a:t>
            </a:r>
          </a:p>
        </p:txBody>
      </p:sp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135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1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50859"/>
            <a:ext cx="1834679" cy="169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IM-</a:t>
            </a:r>
            <a:r>
              <a:rPr lang="ru-RU" sz="3200" b="1" dirty="0"/>
              <a:t>сообщения/ </a:t>
            </a:r>
            <a:r>
              <a:rPr lang="en-US" sz="3200" b="1" dirty="0"/>
              <a:t>Jabber/XMPP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64014"/>
            <a:ext cx="2013886" cy="101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1118682" cy="107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5" y="1638759"/>
            <a:ext cx="2465816" cy="42706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ня\Desktop\iphone_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2" y="1484784"/>
            <a:ext cx="2592741" cy="46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9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" y="-1"/>
            <a:ext cx="914117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Компания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" y="1412776"/>
            <a:ext cx="8249756" cy="48564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/>
          <a:stretch/>
        </p:blipFill>
        <p:spPr bwMode="auto">
          <a:xfrm>
            <a:off x="683568" y="2060848"/>
            <a:ext cx="8172400" cy="3306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Список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6" y="1393811"/>
            <a:ext cx="7810204" cy="477004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Лента официальных новостей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4" y="1336327"/>
            <a:ext cx="7247589" cy="44076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Фото- и </a:t>
            </a:r>
            <a:r>
              <a:rPr lang="ru-RU" sz="3200" b="1" dirty="0" err="1" smtClean="0"/>
              <a:t>видеогалереи</a:t>
            </a:r>
            <a:r>
              <a:rPr lang="ru-RU" sz="3200" b="1" dirty="0" smtClean="0"/>
              <a:t> компании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2079"/>
            <a:ext cx="7244482" cy="46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51535"/>
            <a:ext cx="7416824" cy="446920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234" y="1187426"/>
            <a:ext cx="8771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</a:rPr>
              <a:t>Многочисленные пересылки версий документов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через </a:t>
            </a:r>
            <a:r>
              <a:rPr lang="ru-RU" sz="2800" dirty="0" err="1" smtClean="0">
                <a:latin typeface="+mj-lt"/>
              </a:rPr>
              <a:t>скайп</a:t>
            </a:r>
            <a:r>
              <a:rPr lang="ru-RU" sz="2800" dirty="0" smtClean="0">
                <a:latin typeface="+mj-lt"/>
              </a:rPr>
              <a:t>, файл-сервер, аську, почту..</a:t>
            </a:r>
            <a:r>
              <a:rPr lang="en-US" sz="2800" dirty="0" smtClean="0">
                <a:latin typeface="+mj-lt"/>
              </a:rPr>
              <a:t> </a:t>
            </a:r>
            <a:endParaRPr lang="ru-RU" sz="2800" dirty="0" smtClean="0">
              <a:latin typeface="+mj-lt"/>
            </a:endParaRPr>
          </a:p>
          <a:p>
            <a:endParaRPr lang="ru-RU" sz="2800" dirty="0">
              <a:latin typeface="+mj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Обмен файлами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Кадровые изменения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340768"/>
            <a:ext cx="7695734" cy="367240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340768"/>
            <a:ext cx="697408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Учет рабочего времени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8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5" y="1340768"/>
            <a:ext cx="7804983" cy="504056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График отсутствий  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3256"/>
            <a:ext cx="7577440" cy="368499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Рабочие отчеты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1478"/>
            <a:ext cx="8231072" cy="459780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9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35956"/>
            <a:ext cx="6568851" cy="49165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1330455"/>
            <a:ext cx="6669000" cy="4902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Система техподдержки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65352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20688"/>
            <a:ext cx="9036496" cy="5188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 smtClean="0">
                <a:latin typeface="Calibri" pitchFamily="34" charset="0"/>
                <a:cs typeface="Calibri" pitchFamily="34" charset="0"/>
              </a:rPr>
              <a:t>CRM (Customer Relationship   Management)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509681"/>
            <a:ext cx="8423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+mj-lt"/>
              </a:rPr>
              <a:t>CRM - система управления взаимоотношениями с клиентами. </a:t>
            </a:r>
            <a:r>
              <a:rPr lang="ru-RU" sz="2000" dirty="0" smtClean="0">
                <a:latin typeface="+mj-lt"/>
              </a:rPr>
              <a:t>CRM </a:t>
            </a:r>
            <a:r>
              <a:rPr lang="ru-RU" sz="2000" dirty="0">
                <a:latin typeface="+mj-lt"/>
              </a:rPr>
              <a:t>служит для учета потенциальных и текущих клиентов, журналистов, партнеров и других «</a:t>
            </a:r>
            <a:r>
              <a:rPr lang="ru-RU" sz="2000" dirty="0" err="1">
                <a:latin typeface="+mj-lt"/>
              </a:rPr>
              <a:t>лидов</a:t>
            </a:r>
            <a:r>
              <a:rPr lang="ru-RU" sz="2000" dirty="0">
                <a:latin typeface="+mj-lt"/>
              </a:rPr>
              <a:t>». </a:t>
            </a:r>
            <a:endParaRPr lang="ru-RU" sz="2000" dirty="0" smtClean="0">
              <a:latin typeface="+mj-lt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55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://www.bitrix24.ru/images/content/crm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4"/>
          <a:stretch/>
        </p:blipFill>
        <p:spPr bwMode="auto">
          <a:xfrm>
            <a:off x="683568" y="1268760"/>
            <a:ext cx="8064896" cy="417954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CRM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660864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49107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+mj-lt"/>
              </a:rPr>
              <a:t>На основе полученных из </a:t>
            </a:r>
            <a:r>
              <a:rPr lang="en-US" sz="2000" dirty="0" smtClean="0">
                <a:latin typeface="+mj-lt"/>
              </a:rPr>
              <a:t>CRM </a:t>
            </a:r>
            <a:r>
              <a:rPr lang="ru-RU" sz="2000" dirty="0" smtClean="0">
                <a:latin typeface="+mj-lt"/>
              </a:rPr>
              <a:t>данных вы можете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распределять </a:t>
            </a:r>
            <a:r>
              <a:rPr lang="ru-RU" sz="2000" dirty="0">
                <a:latin typeface="+mj-lt"/>
              </a:rPr>
              <a:t>списки потенциальных клиентов между менеджерами отделов </a:t>
            </a:r>
            <a:r>
              <a:rPr lang="ru-RU" sz="2000" dirty="0" smtClean="0">
                <a:latin typeface="+mj-lt"/>
              </a:rPr>
              <a:t>продаж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планировать </a:t>
            </a:r>
            <a:r>
              <a:rPr lang="ru-RU" sz="2000" dirty="0">
                <a:latin typeface="+mj-lt"/>
              </a:rPr>
              <a:t>рекламные </a:t>
            </a:r>
            <a:r>
              <a:rPr lang="ru-RU" sz="2000" dirty="0" smtClean="0">
                <a:latin typeface="+mj-lt"/>
              </a:rPr>
              <a:t>акции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а</a:t>
            </a:r>
            <a:r>
              <a:rPr lang="ru-RU" sz="2000" dirty="0" smtClean="0">
                <a:latin typeface="+mj-lt"/>
              </a:rPr>
              <a:t>нализировать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эффективность акций 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endParaRPr lang="ru-RU" sz="2000" dirty="0" smtClean="0">
              <a:latin typeface="+mj-lt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bitrix24.ru/images/content/crm_lea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7" y="1557416"/>
            <a:ext cx="5014074" cy="337594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Обработка </a:t>
            </a:r>
            <a:r>
              <a:rPr lang="ru-RU" sz="3000" b="1" dirty="0" err="1"/>
              <a:t>лидов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44271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12776"/>
            <a:ext cx="34910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/>
                <a:cs typeface="Calibri"/>
              </a:rPr>
              <a:t>Воронка продаж показывает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с</a:t>
            </a:r>
            <a:r>
              <a:rPr lang="ru-RU" sz="2000" dirty="0" smtClean="0">
                <a:latin typeface="Calibri"/>
                <a:cs typeface="Calibri"/>
              </a:rPr>
              <a:t>колько сделок </a:t>
            </a:r>
            <a:r>
              <a:rPr lang="ru-RU" sz="2000" dirty="0">
                <a:latin typeface="Calibri"/>
                <a:cs typeface="Calibri"/>
              </a:rPr>
              <a:t>в обработке </a:t>
            </a:r>
            <a:endParaRPr lang="ru-RU" sz="2000" dirty="0" smtClean="0">
              <a:latin typeface="Calibri"/>
              <a:cs typeface="Calibri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сколько </a:t>
            </a:r>
            <a:r>
              <a:rPr lang="ru-RU" sz="2000" dirty="0">
                <a:latin typeface="Calibri"/>
                <a:cs typeface="Calibri"/>
              </a:rPr>
              <a:t>из </a:t>
            </a:r>
            <a:r>
              <a:rPr lang="ru-RU" sz="2000" dirty="0" smtClean="0">
                <a:latin typeface="Calibri"/>
                <a:cs typeface="Calibri"/>
              </a:rPr>
              <a:t>сделок </a:t>
            </a:r>
            <a:r>
              <a:rPr lang="ru-RU" sz="2000" dirty="0">
                <a:latin typeface="Calibri"/>
                <a:cs typeface="Calibri"/>
              </a:rPr>
              <a:t>на стадиях уточнения информации и коммерческих </a:t>
            </a:r>
            <a:r>
              <a:rPr lang="ru-RU" sz="2000" dirty="0" smtClean="0">
                <a:latin typeface="Calibri"/>
                <a:cs typeface="Calibri"/>
              </a:rPr>
              <a:t>предложений</a:t>
            </a:r>
            <a:endParaRPr lang="en-US" sz="2000" dirty="0" smtClean="0">
              <a:latin typeface="Calibri"/>
              <a:cs typeface="Calibri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сколько сделок находится </a:t>
            </a:r>
            <a:r>
              <a:rPr lang="ru-RU" sz="2000" dirty="0">
                <a:latin typeface="Calibri"/>
                <a:cs typeface="Calibri"/>
              </a:rPr>
              <a:t>в процессе </a:t>
            </a:r>
            <a:r>
              <a:rPr lang="ru-RU" sz="2000" dirty="0" smtClean="0">
                <a:latin typeface="Calibri"/>
                <a:cs typeface="Calibri"/>
              </a:rPr>
              <a:t>переговоров</a:t>
            </a:r>
            <a:endParaRPr lang="en-US" sz="2000" dirty="0" smtClean="0">
              <a:latin typeface="Calibri"/>
              <a:cs typeface="Calibri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сколько сделок уже заключено</a:t>
            </a:r>
            <a:br>
              <a:rPr lang="ru-RU" sz="2000" dirty="0">
                <a:latin typeface="Calibri"/>
                <a:cs typeface="Calibri"/>
              </a:rPr>
            </a:br>
            <a:endParaRPr lang="ru-RU" sz="2000" dirty="0" smtClean="0">
              <a:latin typeface="Calibri"/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407" y="5648960"/>
            <a:ext cx="8430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Каждый из этапов отображается </a:t>
            </a:r>
            <a:r>
              <a:rPr lang="ru-RU" b="1" dirty="0">
                <a:latin typeface="Calibri"/>
                <a:cs typeface="Calibri"/>
              </a:rPr>
              <a:t>визуально в виде цветных полос, </a:t>
            </a:r>
            <a:r>
              <a:rPr lang="ru-RU" dirty="0">
                <a:latin typeface="Calibri"/>
                <a:cs typeface="Calibri"/>
              </a:rPr>
              <a:t>длина которых соответствует количественному и процентному соотношению сделок на этих этапах. </a:t>
            </a:r>
          </a:p>
        </p:txBody>
      </p:sp>
      <p:pic>
        <p:nvPicPr>
          <p:cNvPr id="1026" name="Picture 2" descr="http://www.bitrix24.ru/images/content/crm_repo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19" y="1580105"/>
            <a:ext cx="4976505" cy="291050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Отчеты. Воронка продаж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446300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2"/>
            <a:ext cx="3361809" cy="307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г</a:t>
            </a:r>
            <a:r>
              <a:rPr lang="ru-RU" sz="2000" dirty="0" smtClean="0">
                <a:latin typeface="Calibri"/>
                <a:cs typeface="Calibri"/>
              </a:rPr>
              <a:t>руппе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smtClean="0">
                <a:latin typeface="Calibri"/>
                <a:cs typeface="Calibri"/>
              </a:rPr>
              <a:t>департаменту </a:t>
            </a:r>
            <a:r>
              <a:rPr lang="ru-RU" sz="2000" dirty="0">
                <a:latin typeface="Calibri"/>
                <a:cs typeface="Calibri"/>
              </a:rPr>
              <a:t>или отдельному пользователю на портале сопоставляется роль (менеджер, администратор, руководитель и т.д</a:t>
            </a:r>
            <a:r>
              <a:rPr lang="ru-RU" sz="2000" dirty="0" smtClean="0">
                <a:latin typeface="Calibri"/>
                <a:cs typeface="Calibri"/>
              </a:rPr>
              <a:t>.)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в</a:t>
            </a:r>
            <a:r>
              <a:rPr lang="ru-RU" sz="2000" dirty="0" smtClean="0">
                <a:latin typeface="Calibri"/>
                <a:cs typeface="Calibri"/>
              </a:rPr>
              <a:t> соответствие </a:t>
            </a:r>
            <a:r>
              <a:rPr lang="ru-RU" sz="2000" dirty="0">
                <a:latin typeface="Calibri"/>
                <a:cs typeface="Calibri"/>
              </a:rPr>
              <a:t>с этими ролями «раздается» доступ к элементам </a:t>
            </a:r>
            <a:r>
              <a:rPr lang="ru-RU" sz="2000" dirty="0" smtClean="0">
                <a:latin typeface="Calibri"/>
                <a:cs typeface="Calibri"/>
              </a:rPr>
              <a:t>CRM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itrix24.ru/images/content/crm_ro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44" y="1575341"/>
            <a:ext cx="4738529" cy="331100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Права доступа и роли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066123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7"/>
            <a:ext cx="2448271" cy="33828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60848"/>
            <a:ext cx="4210994" cy="338437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83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Много контактов и все не по </a:t>
            </a:r>
            <a:r>
              <a:rPr lang="ru-RU" sz="2800" dirty="0" smtClean="0">
                <a:latin typeface="+mn-lt"/>
              </a:rPr>
              <a:t>делу…</a:t>
            </a:r>
            <a:endParaRPr lang="en-US" sz="2800" dirty="0">
              <a:latin typeface="+mn-lt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Переписка с коллегами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07377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а</a:t>
            </a:r>
            <a:r>
              <a:rPr lang="ru-RU" sz="2000" dirty="0" smtClean="0">
                <a:latin typeface="Calibri"/>
                <a:cs typeface="Calibri"/>
              </a:rPr>
              <a:t>втоматическая загрузка </a:t>
            </a:r>
            <a:r>
              <a:rPr lang="ru-RU" sz="2000" dirty="0" err="1" smtClean="0">
                <a:latin typeface="Calibri"/>
                <a:cs typeface="Calibri"/>
              </a:rPr>
              <a:t>лидов</a:t>
            </a:r>
            <a:r>
              <a:rPr lang="ru-RU" sz="2000" dirty="0" smtClean="0">
                <a:latin typeface="Calibri"/>
                <a:cs typeface="Calibri"/>
              </a:rPr>
              <a:t> с сайта в CRM 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о</a:t>
            </a:r>
            <a:r>
              <a:rPr lang="ru-RU" sz="2000" dirty="0" smtClean="0">
                <a:latin typeface="Calibri"/>
                <a:cs typeface="Calibri"/>
              </a:rPr>
              <a:t>ткрытый </a:t>
            </a:r>
            <a:r>
              <a:rPr lang="ru-RU" sz="2000" dirty="0">
                <a:latin typeface="Calibri"/>
                <a:cs typeface="Calibri"/>
              </a:rPr>
              <a:t>API позволяет подключать любые внешние </a:t>
            </a:r>
            <a:r>
              <a:rPr lang="ru-RU" sz="2000" dirty="0" smtClean="0">
                <a:latin typeface="Calibri"/>
                <a:cs typeface="Calibri"/>
              </a:rPr>
              <a:t>сервисы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bitrix24.ru/images/content/lea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93" y="1544257"/>
            <a:ext cx="5180237" cy="318941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Интеграция CRM с сайтом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615912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25720" y="165924"/>
            <a:ext cx="5966791" cy="872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</a:t>
            </a:r>
            <a:r>
              <a:rPr lang="en-US" sz="2800" b="1" dirty="0"/>
              <a:t>CRM </a:t>
            </a:r>
            <a:r>
              <a:rPr lang="ru-RU" sz="2800" b="1" dirty="0" smtClean="0"/>
              <a:t>с интернет-магазином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76436" y="1504728"/>
            <a:ext cx="495178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+mn-lt"/>
              </a:rPr>
              <a:t>загрузка данных о заказах в </a:t>
            </a:r>
            <a:r>
              <a:rPr lang="en-US" sz="2000" dirty="0" smtClean="0">
                <a:latin typeface="+mn-lt"/>
              </a:rPr>
              <a:t>CRM </a:t>
            </a:r>
            <a:endParaRPr lang="ru-RU" sz="2000" dirty="0" smtClean="0"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регулярный двунаправленный обмен</a:t>
            </a:r>
            <a:r>
              <a:rPr lang="en-US" sz="20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данными между интернет-магазином и  </a:t>
            </a:r>
            <a:r>
              <a:rPr lang="en-US" sz="2000" dirty="0" smtClean="0">
                <a:latin typeface="+mn-lt"/>
              </a:rPr>
              <a:t>CRM</a:t>
            </a:r>
            <a:r>
              <a:rPr lang="ru-RU" sz="2000" dirty="0" smtClean="0">
                <a:latin typeface="+mn-lt"/>
              </a:rPr>
              <a:t> 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обработка заказов прямо в CRM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объединение в CRM заказов из разных интернет-магазинов </a:t>
            </a:r>
            <a:endParaRPr lang="ru-RU" sz="2000" dirty="0" smtClean="0"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+mn-lt"/>
              </a:rPr>
              <a:t>бизнес</a:t>
            </a:r>
            <a:r>
              <a:rPr lang="ru-RU" sz="2000" dirty="0">
                <a:latin typeface="+mn-lt"/>
              </a:rPr>
              <a:t>-процесс для автоматического распределения «</a:t>
            </a:r>
            <a:r>
              <a:rPr lang="ru-RU" sz="2000" dirty="0" err="1">
                <a:latin typeface="+mn-lt"/>
              </a:rPr>
              <a:t>лидов</a:t>
            </a:r>
            <a:r>
              <a:rPr lang="ru-RU" sz="2000" dirty="0">
                <a:latin typeface="+mn-lt"/>
              </a:rPr>
              <a:t>» между менеджерами (например, в зависимости от суммы контракта</a:t>
            </a:r>
            <a:r>
              <a:rPr lang="ru-RU" sz="2000" dirty="0" smtClean="0">
                <a:latin typeface="+mn-lt"/>
              </a:rPr>
              <a:t>)</a:t>
            </a:r>
            <a:endParaRPr lang="ru-RU" sz="2000" dirty="0"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«воронка» для оценки эффективности </a:t>
            </a:r>
            <a:r>
              <a:rPr lang="ru-RU" sz="2000" dirty="0" smtClean="0">
                <a:latin typeface="+mn-lt"/>
              </a:rPr>
              <a:t>продаж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+mn-lt"/>
              </a:rPr>
              <a:t>и </a:t>
            </a:r>
            <a:r>
              <a:rPr lang="ru-RU" sz="2000" dirty="0">
                <a:latin typeface="+mn-lt"/>
              </a:rPr>
              <a:t>многое </a:t>
            </a:r>
            <a:r>
              <a:rPr lang="ru-RU" sz="2000" dirty="0" smtClean="0">
                <a:latin typeface="+mn-lt"/>
              </a:rPr>
              <a:t>другое </a:t>
            </a: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64" y="1603249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4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864410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439" r="9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Два варианта дизайна интерфейса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Классический интерфейс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portal (1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/>
          <a:stretch/>
        </p:blipFill>
        <p:spPr bwMode="auto">
          <a:xfrm>
            <a:off x="683567" y="1531136"/>
            <a:ext cx="7056785" cy="46332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84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«Битрикс24»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Социальный интранет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2" y="1525314"/>
            <a:ext cx="7837404" cy="4784006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</p:spTree>
    <p:extLst>
      <p:ext uri="{BB962C8B-B14F-4D97-AF65-F5344CB8AC3E}">
        <p14:creationId xmlns:p14="http://schemas.microsoft.com/office/powerpoint/2010/main" val="6656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4298" y="1829638"/>
            <a:ext cx="4936552" cy="29675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8919" name="Рисунок 9" descr="new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7" y="2298700"/>
            <a:ext cx="5508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10" descr="new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06" y="2840037"/>
            <a:ext cx="55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Двунаправленная интеграция с </a:t>
            </a:r>
            <a:r>
              <a:rPr lang="ru-RU" sz="3100" b="1" dirty="0" err="1"/>
              <a:t>Microsoft</a:t>
            </a:r>
            <a:r>
              <a:rPr lang="ru-RU" sz="3100" b="1" dirty="0"/>
              <a:t> </a:t>
            </a:r>
            <a:r>
              <a:rPr lang="ru-RU" sz="3100" b="1" dirty="0" err="1"/>
              <a:t>Office</a:t>
            </a:r>
            <a:r>
              <a:rPr lang="ru-RU" sz="3100" b="1" dirty="0"/>
              <a:t> </a:t>
            </a:r>
            <a:r>
              <a:rPr lang="ru-RU" sz="3100" b="1" dirty="0" err="1"/>
              <a:t>Outlook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3" name="Изображение 12" descr="box-kp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37145"/>
            <a:ext cx="3312368" cy="35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5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4322115" y="5861635"/>
            <a:ext cx="5568300" cy="54879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Поддержка </a:t>
            </a:r>
            <a:r>
              <a:rPr lang="ru-RU" sz="2800" dirty="0"/>
              <a:t>форматов </a:t>
            </a:r>
            <a:r>
              <a:rPr lang="ru-RU" sz="2800" dirty="0" err="1" smtClean="0"/>
              <a:t>CalDAV</a:t>
            </a:r>
            <a:endParaRPr lang="ru-RU" sz="2800" dirty="0" smtClean="0"/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55" y="1431783"/>
            <a:ext cx="385248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Google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122" name="Picture 2" descr="C:\Users\Аня\Desktop\android_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7618"/>
            <a:ext cx="2655872" cy="48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3168"/>
            <a:ext cx="3455616" cy="44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Apple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3168"/>
            <a:ext cx="3528392" cy="43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13681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wnloads\8706558_l.jpg"/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Технология </a:t>
            </a:r>
            <a:r>
              <a:rPr lang="en-US" sz="54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BitrixMobile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7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фотография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2318"/>
          <a:stretch/>
        </p:blipFill>
        <p:spPr>
          <a:xfrm>
            <a:off x="323527" y="1916832"/>
            <a:ext cx="7200801" cy="4860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24959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Задачи в блокноте и на </a:t>
            </a:r>
            <a:r>
              <a:rPr lang="ru-RU" sz="2800" dirty="0" err="1" smtClean="0">
                <a:latin typeface="Calibri"/>
                <a:cs typeface="Calibri"/>
              </a:rPr>
              <a:t>стикерах</a:t>
            </a:r>
            <a:r>
              <a:rPr lang="ru-RU" sz="2800" dirty="0" smtClean="0">
                <a:latin typeface="Calibri"/>
                <a:cs typeface="Calibri"/>
              </a:rPr>
              <a:t>...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Управление задачами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9" name="Picture 2" descr="C:\Мои доки\vopr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043608" y="2636912"/>
            <a:ext cx="5760640" cy="2952328"/>
            <a:chOff x="1043608" y="2636912"/>
            <a:chExt cx="5760640" cy="2952328"/>
          </a:xfrm>
        </p:grpSpPr>
        <p:sp>
          <p:nvSpPr>
            <p:cNvPr id="4" name="Овальная выноска 3"/>
            <p:cNvSpPr/>
            <p:nvPr/>
          </p:nvSpPr>
          <p:spPr>
            <a:xfrm>
              <a:off x="1043608" y="2636912"/>
              <a:ext cx="5760640" cy="2952328"/>
            </a:xfrm>
            <a:prstGeom prst="wedgeEllipseCallout">
              <a:avLst>
                <a:gd name="adj1" fmla="val -41518"/>
                <a:gd name="adj2" fmla="val 7114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547664" y="3317565"/>
              <a:ext cx="468052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Calibri"/>
                  <a:cs typeface="Calibri"/>
                </a:rPr>
                <a:t>А как это происходит у вас?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esktop\cp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8" y="1337589"/>
            <a:ext cx="2830741" cy="42461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2" name="Picture 4" descr="C:\Users\Natalia\Desktop\2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85" y="1361760"/>
            <a:ext cx="2808969" cy="42134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3" name="Picture 2" descr="IMG_08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59" y="1354416"/>
            <a:ext cx="2830741" cy="42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3" y="-11064"/>
            <a:ext cx="9154224" cy="686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55874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Многодепартаментность</a:t>
            </a: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0562"/>
            <a:ext cx="7923139" cy="436379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Многодепартаментность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23" y="11274"/>
            <a:ext cx="6141173" cy="89744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«Панель безопасности»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5" name="Рисунок 4" descr="se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6" y="1451145"/>
            <a:ext cx="5941687" cy="4327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20" y="3429000"/>
            <a:ext cx="181564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 descr="77777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798" y="1340768"/>
            <a:ext cx="1804044" cy="172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64692"/>
            <a:ext cx="2621602" cy="279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942085" y="4785825"/>
            <a:ext cx="37389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ФСТЭК</a:t>
            </a:r>
            <a:r>
              <a:rPr lang="ru-RU" sz="20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11273"/>
            <a:ext cx="6758528" cy="9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5636"/>
            <a:ext cx="3047502" cy="430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0" y="482676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Администратор\Рабочий стол\картинки_КП_пп\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686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652017" y="4270847"/>
            <a:ext cx="2643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Коробочное решение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366642" y="4270847"/>
            <a:ext cx="2786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>
                <a:latin typeface="+mj-lt"/>
              </a:rPr>
              <a:t>Развертывание и настройка системы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6295579" y="4342284"/>
            <a:ext cx="2571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Готовый корпоративный портал</a:t>
            </a: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портала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81" y="1387352"/>
            <a:ext cx="5297528" cy="507350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</a:t>
            </a:r>
            <a:r>
              <a:rPr lang="ru-RU" sz="3200" b="1" dirty="0"/>
              <a:t>за 4 часа</a:t>
            </a:r>
          </a:p>
        </p:txBody>
      </p:sp>
      <p:pic>
        <p:nvPicPr>
          <p:cNvPr id="41989" name="Рисунок 6" descr="Magic_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4" y="2997418"/>
            <a:ext cx="3635751" cy="363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4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3" name="Прямоугольник 14"/>
          <p:cNvSpPr>
            <a:spLocks noChangeArrowheads="1"/>
          </p:cNvSpPr>
          <p:nvPr/>
        </p:nvSpPr>
        <p:spPr bwMode="auto">
          <a:xfrm>
            <a:off x="418702" y="5710238"/>
            <a:ext cx="8964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* При переходе на старшие редакции нужно приобрести лицензии на необходимое число  дополнительных пользователей.</a:t>
            </a:r>
          </a:p>
        </p:txBody>
      </p:sp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Стоимость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05768" y="1495309"/>
            <a:ext cx="369127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Компания</a:t>
            </a:r>
            <a:endParaRPr lang="ru-RU" sz="2800" dirty="0"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19 900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.</a:t>
            </a:r>
            <a:b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ru-RU" sz="1400" b="0" dirty="0" smtClean="0">
                <a:solidFill>
                  <a:srgbClr val="111111"/>
                </a:solidFill>
                <a:latin typeface="+mj-lt"/>
              </a:rPr>
              <a:t>	</a:t>
            </a:r>
            <a:r>
              <a:rPr lang="ru-RU" sz="1400" b="0" dirty="0">
                <a:latin typeface="+mj-lt"/>
              </a:rPr>
              <a:t>неограниченное количество </a:t>
            </a:r>
            <a:r>
              <a:rPr lang="en-US" sz="1400" b="0" dirty="0" smtClean="0">
                <a:latin typeface="+mj-lt"/>
              </a:rPr>
              <a:t>	</a:t>
            </a:r>
            <a:r>
              <a:rPr lang="ru-RU" sz="1400" b="0" dirty="0" smtClean="0">
                <a:latin typeface="+mj-lt"/>
              </a:rPr>
              <a:t>пользователей</a:t>
            </a:r>
            <a:r>
              <a:rPr lang="ru-RU" sz="1400" b="0" dirty="0">
                <a:latin typeface="+mj-lt"/>
              </a:rPr>
              <a:t>*</a:t>
            </a:r>
          </a:p>
          <a:p>
            <a:pPr marL="8255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 </a:t>
            </a:r>
            <a:endParaRPr lang="en-US" sz="28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lvl="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Совместная работа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59 500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25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дополнительные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 smtClean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488488" y="1495286"/>
            <a:ext cx="4476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Бизнес-процессы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99 500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ru-RU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Холдинг</a:t>
            </a:r>
            <a:endParaRPr lang="ru-RU" sz="2800" dirty="0">
              <a:latin typeface="Calibri" pitchFamily="34" charset="0"/>
            </a:endParaRP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249 000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руб. </a:t>
            </a:r>
            <a: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en-US" sz="32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lvl="0" eaLnBrk="1" hangingPunct="1"/>
            <a:endParaRPr lang="en-US" sz="2000" b="0" dirty="0">
              <a:solidFill>
                <a:srgbClr val="11111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Спасибо за внимание!</a:t>
            </a:r>
          </a:p>
          <a:p>
            <a:pPr eaLnBrk="1" hangingPunct="1"/>
            <a:r>
              <a:rPr lang="ru-RU" sz="4000" dirty="0" smtClean="0">
                <a:latin typeface="Calibri" pitchFamily="34" charset="0"/>
                <a:cs typeface="Calibri" pitchFamily="34" charset="0"/>
              </a:rPr>
              <a:t>Вопросы?</a:t>
            </a:r>
          </a:p>
          <a:p>
            <a:pPr eaLnBrk="1" hangingPunct="1"/>
            <a:endParaRPr lang="ru-RU" sz="4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851920" y="2399641"/>
            <a:ext cx="5292080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800" dirty="0" smtClean="0">
                <a:latin typeface="Calibri" pitchFamily="34" charset="0"/>
                <a:cs typeface="Calibri" pitchFamily="34" charset="0"/>
              </a:rPr>
              <a:t>Как эти задачи решаются в корпоративном портале?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box-k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66084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2734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4591" y="5013176"/>
            <a:ext cx="82444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</a:rPr>
              <a:t>Обмен файлами и управление документами – через корпоративный портал</a:t>
            </a:r>
            <a:endParaRPr lang="ru-RU" sz="3600" dirty="0">
              <a:latin typeface="+mj-lt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90780"/>
            <a:ext cx="8280920" cy="49465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88787" y="138539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документами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6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011009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9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236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2813" y="5056962"/>
            <a:ext cx="824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</a:rPr>
              <a:t>Общение с коллегами – через веб-</a:t>
            </a:r>
            <a:r>
              <a:rPr lang="ru-RU" sz="3600" dirty="0" err="1" smtClean="0">
                <a:latin typeface="+mj-lt"/>
              </a:rPr>
              <a:t>мессенджер</a:t>
            </a:r>
            <a:r>
              <a:rPr lang="ru-RU" sz="3600" dirty="0" smtClean="0">
                <a:latin typeface="+mj-lt"/>
              </a:rPr>
              <a:t> в корпоративном портале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04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22456</TotalTime>
  <Words>683</Words>
  <Application>Microsoft Office PowerPoint</Application>
  <PresentationFormat>Экран (4:3)</PresentationFormat>
  <Paragraphs>147</Paragraphs>
  <Slides>59</Slides>
  <Notes>43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«Панель безопасности»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Гаврилов Александр</cp:lastModifiedBy>
  <cp:revision>771</cp:revision>
  <cp:lastPrinted>2011-11-21T13:32:39Z</cp:lastPrinted>
  <dcterms:modified xsi:type="dcterms:W3CDTF">2012-12-04T16:14:37Z</dcterms:modified>
</cp:coreProperties>
</file>